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4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78" r:id="rId9"/>
    <p:sldId id="268" r:id="rId10"/>
    <p:sldId id="269" r:id="rId11"/>
    <p:sldId id="272" r:id="rId12"/>
    <p:sldId id="275" r:id="rId13"/>
    <p:sldId id="276" r:id="rId14"/>
    <p:sldId id="277" r:id="rId15"/>
    <p:sldId id="274" r:id="rId16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14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121005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722376"/>
            <a:ext cx="9144000" cy="701040"/>
          </a:xfrm>
          <a:custGeom>
            <a:avLst/>
            <a:gdLst/>
            <a:ahLst/>
            <a:cxnLst/>
            <a:rect l="l" t="t" r="r" b="b"/>
            <a:pathLst>
              <a:path w="9144000" h="701040">
                <a:moveTo>
                  <a:pt x="9144000" y="0"/>
                </a:moveTo>
                <a:lnTo>
                  <a:pt x="0" y="0"/>
                </a:lnTo>
                <a:lnTo>
                  <a:pt x="0" y="701039"/>
                </a:lnTo>
                <a:lnTo>
                  <a:pt x="9144000" y="701039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722376"/>
            <a:ext cx="9144000" cy="701040"/>
          </a:xfrm>
          <a:custGeom>
            <a:avLst/>
            <a:gdLst/>
            <a:ahLst/>
            <a:cxnLst/>
            <a:rect l="l" t="t" r="r" b="b"/>
            <a:pathLst>
              <a:path w="9144000" h="701040">
                <a:moveTo>
                  <a:pt x="0" y="701039"/>
                </a:moveTo>
                <a:lnTo>
                  <a:pt x="9144000" y="701039"/>
                </a:lnTo>
                <a:lnTo>
                  <a:pt x="9144000" y="0"/>
                </a:lnTo>
                <a:lnTo>
                  <a:pt x="0" y="0"/>
                </a:lnTo>
                <a:lnTo>
                  <a:pt x="0" y="701039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755904" cy="75895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1210055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3999" cy="121005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99205" y="26618"/>
            <a:ext cx="4532630" cy="3295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53364" y="2444318"/>
            <a:ext cx="5367655" cy="41427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2.jp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981200" y="5791200"/>
            <a:ext cx="6934200" cy="113236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z="20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Профильное</a:t>
            </a:r>
            <a:r>
              <a:rPr sz="24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</a:t>
            </a:r>
            <a:r>
              <a:rPr sz="24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уровне</a:t>
            </a:r>
            <a:r>
              <a:rPr sz="24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среднего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  <a:spcBef>
                <a:spcPts val="5"/>
              </a:spcBef>
            </a:pPr>
            <a:r>
              <a:rPr sz="24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общего</a:t>
            </a:r>
            <a:r>
              <a:rPr sz="24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r>
              <a:rPr sz="24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z="24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2400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sz="2400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-202</a:t>
            </a:r>
            <a:r>
              <a:rPr lang="ru-RU" sz="2400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sz="2400" b="1" spc="4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учебном</a:t>
            </a:r>
            <a:r>
              <a:rPr sz="24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году»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60"/>
              </a:spcBef>
            </a:pPr>
            <a:endParaRPr sz="2400" dirty="0">
              <a:latin typeface="Calibri"/>
              <a:cs typeface="Calibri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" y="533400"/>
            <a:ext cx="9118600" cy="51292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-6095" y="0"/>
            <a:ext cx="9156700" cy="1430020"/>
            <a:chOff x="-6095" y="0"/>
            <a:chExt cx="9156700" cy="1430020"/>
          </a:xfrm>
        </p:grpSpPr>
        <p:sp>
          <p:nvSpPr>
            <p:cNvPr id="4" name="object 4"/>
            <p:cNvSpPr/>
            <p:nvPr/>
          </p:nvSpPr>
          <p:spPr>
            <a:xfrm>
              <a:off x="0" y="758951"/>
              <a:ext cx="9144000" cy="664845"/>
            </a:xfrm>
            <a:custGeom>
              <a:avLst/>
              <a:gdLst/>
              <a:ahLst/>
              <a:cxnLst/>
              <a:rect l="l" t="t" r="r" b="b"/>
              <a:pathLst>
                <a:path w="9144000" h="664844">
                  <a:moveTo>
                    <a:pt x="9144000" y="0"/>
                  </a:moveTo>
                  <a:lnTo>
                    <a:pt x="0" y="0"/>
                  </a:lnTo>
                  <a:lnTo>
                    <a:pt x="0" y="664463"/>
                  </a:lnTo>
                  <a:lnTo>
                    <a:pt x="9144000" y="664463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758951"/>
              <a:ext cx="9144000" cy="664845"/>
            </a:xfrm>
            <a:custGeom>
              <a:avLst/>
              <a:gdLst/>
              <a:ahLst/>
              <a:cxnLst/>
              <a:rect l="l" t="t" r="r" b="b"/>
              <a:pathLst>
                <a:path w="9144000" h="664844">
                  <a:moveTo>
                    <a:pt x="0" y="664463"/>
                  </a:moveTo>
                  <a:lnTo>
                    <a:pt x="9144000" y="66446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64463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755904" cy="758951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59688" y="1435049"/>
            <a:ext cx="7957820" cy="2037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12065" algn="r">
              <a:lnSpc>
                <a:spcPct val="100000"/>
              </a:lnSpc>
              <a:spcBef>
                <a:spcPts val="95"/>
              </a:spcBef>
            </a:pPr>
            <a:r>
              <a:rPr sz="4400" b="0" i="0" spc="-25" dirty="0">
                <a:solidFill>
                  <a:srgbClr val="000000"/>
                </a:solidFill>
                <a:latin typeface="Times New Roman"/>
                <a:cs typeface="Times New Roman"/>
              </a:rPr>
              <a:t>Проблема</a:t>
            </a:r>
            <a:r>
              <a:rPr sz="4400" b="0" i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400" b="0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самоопределения</a:t>
            </a:r>
            <a:r>
              <a:rPr sz="4400" b="0" i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400" b="0" i="0" spc="15" dirty="0">
                <a:solidFill>
                  <a:srgbClr val="000000"/>
                </a:solidFill>
                <a:latin typeface="Times New Roman"/>
                <a:cs typeface="Times New Roman"/>
              </a:rPr>
              <a:t>есть,</a:t>
            </a:r>
            <a:endParaRPr sz="4400">
              <a:latin typeface="Times New Roman"/>
              <a:cs typeface="Times New Roman"/>
            </a:endParaRPr>
          </a:p>
          <a:p>
            <a:pPr marL="865505" marR="5080" indent="3799204" algn="r">
              <a:lnSpc>
                <a:spcPct val="100000"/>
              </a:lnSpc>
              <a:tabLst>
                <a:tab pos="6410325" algn="l"/>
              </a:tabLst>
            </a:pPr>
            <a:r>
              <a:rPr sz="4400" b="0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прежде </a:t>
            </a:r>
            <a:r>
              <a:rPr sz="4400" b="0" i="0" spc="-25" dirty="0">
                <a:solidFill>
                  <a:srgbClr val="000000"/>
                </a:solidFill>
                <a:latin typeface="Times New Roman"/>
                <a:cs typeface="Times New Roman"/>
              </a:rPr>
              <a:t>всего, </a:t>
            </a:r>
            <a:r>
              <a:rPr sz="4400" b="0" i="0" spc="-10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400" b="0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п</a:t>
            </a:r>
            <a:r>
              <a:rPr sz="4400" b="0" i="0" spc="5" dirty="0">
                <a:solidFill>
                  <a:srgbClr val="000000"/>
                </a:solidFill>
                <a:latin typeface="Times New Roman"/>
                <a:cs typeface="Times New Roman"/>
              </a:rPr>
              <a:t>р</a:t>
            </a:r>
            <a:r>
              <a:rPr sz="4400" b="0" i="0" dirty="0">
                <a:solidFill>
                  <a:srgbClr val="000000"/>
                </a:solidFill>
                <a:latin typeface="Times New Roman"/>
                <a:cs typeface="Times New Roman"/>
              </a:rPr>
              <a:t>о</a:t>
            </a:r>
            <a:r>
              <a:rPr sz="4400" b="0" i="0" spc="-130" dirty="0">
                <a:solidFill>
                  <a:srgbClr val="000000"/>
                </a:solidFill>
                <a:latin typeface="Times New Roman"/>
                <a:cs typeface="Times New Roman"/>
              </a:rPr>
              <a:t>б</a:t>
            </a:r>
            <a:r>
              <a:rPr sz="4400" b="0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ле</a:t>
            </a:r>
            <a:r>
              <a:rPr sz="4400" b="0" i="0" spc="-40" dirty="0">
                <a:solidFill>
                  <a:srgbClr val="000000"/>
                </a:solidFill>
                <a:latin typeface="Times New Roman"/>
                <a:cs typeface="Times New Roman"/>
              </a:rPr>
              <a:t>м</a:t>
            </a:r>
            <a:r>
              <a:rPr sz="4400" b="0" i="0" spc="-5" dirty="0">
                <a:solidFill>
                  <a:srgbClr val="000000"/>
                </a:solidFill>
                <a:latin typeface="Times New Roman"/>
                <a:cs typeface="Times New Roman"/>
              </a:rPr>
              <a:t>а</a:t>
            </a:r>
            <a:r>
              <a:rPr sz="4400" b="0" i="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400" b="0" i="0" dirty="0">
                <a:solidFill>
                  <a:srgbClr val="000000"/>
                </a:solidFill>
                <a:latin typeface="Times New Roman"/>
                <a:cs typeface="Times New Roman"/>
              </a:rPr>
              <a:t>о</a:t>
            </a:r>
            <a:r>
              <a:rPr sz="4400" b="0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п</a:t>
            </a:r>
            <a:r>
              <a:rPr sz="4400" b="0" i="0" spc="5" dirty="0">
                <a:solidFill>
                  <a:srgbClr val="000000"/>
                </a:solidFill>
                <a:latin typeface="Times New Roman"/>
                <a:cs typeface="Times New Roman"/>
              </a:rPr>
              <a:t>р</a:t>
            </a:r>
            <a:r>
              <a:rPr sz="4400" b="0" i="0" spc="-60" dirty="0">
                <a:solidFill>
                  <a:srgbClr val="000000"/>
                </a:solidFill>
                <a:latin typeface="Times New Roman"/>
                <a:cs typeface="Times New Roman"/>
              </a:rPr>
              <a:t>е</a:t>
            </a:r>
            <a:r>
              <a:rPr sz="4400" b="0" i="0" spc="-5" dirty="0">
                <a:solidFill>
                  <a:srgbClr val="000000"/>
                </a:solidFill>
                <a:latin typeface="Times New Roman"/>
                <a:cs typeface="Times New Roman"/>
              </a:rPr>
              <a:t>де</a:t>
            </a:r>
            <a:r>
              <a:rPr sz="4400" b="0" i="0" spc="-20" dirty="0">
                <a:solidFill>
                  <a:srgbClr val="000000"/>
                </a:solidFill>
                <a:latin typeface="Times New Roman"/>
                <a:cs typeface="Times New Roman"/>
              </a:rPr>
              <a:t>л</a:t>
            </a:r>
            <a:r>
              <a:rPr sz="4400" b="0" i="0" spc="-5" dirty="0">
                <a:solidFill>
                  <a:srgbClr val="000000"/>
                </a:solidFill>
                <a:latin typeface="Times New Roman"/>
                <a:cs typeface="Times New Roman"/>
              </a:rPr>
              <a:t>ения</a:t>
            </a:r>
            <a:r>
              <a:rPr sz="4400" b="0" i="0" dirty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sz="4400" b="0" i="0" spc="-5" dirty="0">
                <a:solidFill>
                  <a:srgbClr val="000000"/>
                </a:solidFill>
                <a:latin typeface="Times New Roman"/>
                <a:cs typeface="Times New Roman"/>
              </a:rPr>
              <a:t>с</a:t>
            </a:r>
            <a:r>
              <a:rPr sz="4400" b="0" i="0" spc="-40" dirty="0">
                <a:solidFill>
                  <a:srgbClr val="000000"/>
                </a:solidFill>
                <a:latin typeface="Times New Roman"/>
                <a:cs typeface="Times New Roman"/>
              </a:rPr>
              <a:t>в</a:t>
            </a:r>
            <a:r>
              <a:rPr sz="4400" b="0" i="0" spc="50" dirty="0">
                <a:solidFill>
                  <a:srgbClr val="000000"/>
                </a:solidFill>
                <a:latin typeface="Times New Roman"/>
                <a:cs typeface="Times New Roman"/>
              </a:rPr>
              <a:t>о</a:t>
            </a:r>
            <a:r>
              <a:rPr sz="4400" b="0" i="0" spc="-5" dirty="0">
                <a:solidFill>
                  <a:srgbClr val="000000"/>
                </a:solidFill>
                <a:latin typeface="Times New Roman"/>
                <a:cs typeface="Times New Roman"/>
              </a:rPr>
              <a:t>е</a:t>
            </a:r>
            <a:r>
              <a:rPr sz="4400" b="0" i="0" spc="-130" dirty="0">
                <a:solidFill>
                  <a:srgbClr val="000000"/>
                </a:solidFill>
                <a:latin typeface="Times New Roman"/>
                <a:cs typeface="Times New Roman"/>
              </a:rPr>
              <a:t>г</a:t>
            </a:r>
            <a:r>
              <a:rPr sz="4400" b="0" i="0" spc="-5" dirty="0">
                <a:solidFill>
                  <a:srgbClr val="000000"/>
                </a:solidFill>
                <a:latin typeface="Times New Roman"/>
                <a:cs typeface="Times New Roman"/>
              </a:rPr>
              <a:t>о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52800" y="3447745"/>
            <a:ext cx="6096000" cy="205120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38200" algn="ctr">
              <a:lnSpc>
                <a:spcPct val="100000"/>
              </a:lnSpc>
              <a:spcBef>
                <a:spcPts val="95"/>
              </a:spcBef>
              <a:tabLst>
                <a:tab pos="2535555" algn="l"/>
              </a:tabLst>
            </a:pPr>
            <a:r>
              <a:rPr lang="ru-RU" sz="4400" spc="-5" dirty="0" smtClean="0">
                <a:latin typeface="Times New Roman"/>
                <a:cs typeface="Times New Roman"/>
              </a:rPr>
              <a:t>  </a:t>
            </a:r>
            <a:r>
              <a:rPr sz="4400" spc="-5" dirty="0" err="1" smtClean="0">
                <a:latin typeface="Times New Roman"/>
                <a:cs typeface="Times New Roman"/>
              </a:rPr>
              <a:t>образа</a:t>
            </a:r>
            <a:r>
              <a:rPr sz="4400" spc="-5" dirty="0">
                <a:latin typeface="Times New Roman"/>
                <a:cs typeface="Times New Roman"/>
              </a:rPr>
              <a:t>	</a:t>
            </a:r>
            <a:r>
              <a:rPr sz="4400" spc="-10" dirty="0">
                <a:latin typeface="Times New Roman"/>
                <a:cs typeface="Times New Roman"/>
              </a:rPr>
              <a:t>жизни.</a:t>
            </a:r>
            <a:endParaRPr sz="4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4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4400" i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С.Л.</a:t>
            </a:r>
            <a:r>
              <a:rPr sz="4400" i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00" i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Рубинштейн</a:t>
            </a:r>
            <a:endParaRPr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0"/>
            <a:ext cx="9150350" cy="1963420"/>
            <a:chOff x="-6350" y="0"/>
            <a:chExt cx="9150350" cy="1963420"/>
          </a:xfrm>
        </p:grpSpPr>
        <p:sp>
          <p:nvSpPr>
            <p:cNvPr id="3" name="object 3"/>
            <p:cNvSpPr/>
            <p:nvPr/>
          </p:nvSpPr>
          <p:spPr>
            <a:xfrm>
              <a:off x="0" y="758951"/>
              <a:ext cx="8989060" cy="664845"/>
            </a:xfrm>
            <a:custGeom>
              <a:avLst/>
              <a:gdLst/>
              <a:ahLst/>
              <a:cxnLst/>
              <a:rect l="l" t="t" r="r" b="b"/>
              <a:pathLst>
                <a:path w="8989060" h="664844">
                  <a:moveTo>
                    <a:pt x="8988552" y="0"/>
                  </a:moveTo>
                  <a:lnTo>
                    <a:pt x="0" y="0"/>
                  </a:lnTo>
                  <a:lnTo>
                    <a:pt x="0" y="664463"/>
                  </a:lnTo>
                  <a:lnTo>
                    <a:pt x="8988552" y="664463"/>
                  </a:lnTo>
                  <a:lnTo>
                    <a:pt x="89885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758951"/>
              <a:ext cx="8989060" cy="664845"/>
            </a:xfrm>
            <a:custGeom>
              <a:avLst/>
              <a:gdLst/>
              <a:ahLst/>
              <a:cxnLst/>
              <a:rect l="l" t="t" r="r" b="b"/>
              <a:pathLst>
                <a:path w="8989060" h="664844">
                  <a:moveTo>
                    <a:pt x="0" y="664463"/>
                  </a:moveTo>
                  <a:lnTo>
                    <a:pt x="8988552" y="664463"/>
                  </a:lnTo>
                  <a:lnTo>
                    <a:pt x="8988552" y="0"/>
                  </a:lnTo>
                  <a:lnTo>
                    <a:pt x="0" y="0"/>
                  </a:lnTo>
                  <a:lnTo>
                    <a:pt x="0" y="664463"/>
                  </a:lnTo>
                  <a:close/>
                </a:path>
              </a:pathLst>
            </a:custGeom>
            <a:ln w="12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030224"/>
              <a:ext cx="1661160" cy="93268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61820" y="778205"/>
            <a:ext cx="6435725" cy="8807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009650" marR="5080" indent="-996950">
              <a:lnSpc>
                <a:spcPct val="100000"/>
              </a:lnSpc>
              <a:spcBef>
                <a:spcPts val="110"/>
              </a:spcBef>
            </a:pPr>
            <a:r>
              <a:rPr sz="2800" dirty="0">
                <a:solidFill>
                  <a:srgbClr val="001F5F"/>
                </a:solidFill>
              </a:rPr>
              <a:t>Профильный </a:t>
            </a:r>
            <a:r>
              <a:rPr sz="2800" spc="-5" dirty="0">
                <a:solidFill>
                  <a:srgbClr val="001F5F"/>
                </a:solidFill>
              </a:rPr>
              <a:t>принцип </a:t>
            </a:r>
            <a:r>
              <a:rPr sz="2800" spc="-15" dirty="0">
                <a:solidFill>
                  <a:srgbClr val="001F5F"/>
                </a:solidFill>
              </a:rPr>
              <a:t>образования </a:t>
            </a:r>
            <a:r>
              <a:rPr sz="2800" spc="-770" dirty="0">
                <a:solidFill>
                  <a:srgbClr val="001F5F"/>
                </a:solidFill>
              </a:rPr>
              <a:t> </a:t>
            </a:r>
            <a:r>
              <a:rPr sz="2800" spc="-10" dirty="0">
                <a:solidFill>
                  <a:srgbClr val="001F5F"/>
                </a:solidFill>
              </a:rPr>
              <a:t>закреплен</a:t>
            </a:r>
            <a:r>
              <a:rPr sz="2800" spc="-5" dirty="0">
                <a:solidFill>
                  <a:srgbClr val="001F5F"/>
                </a:solidFill>
              </a:rPr>
              <a:t> обновленным</a:t>
            </a:r>
            <a:endParaRPr sz="2800"/>
          </a:p>
        </p:txBody>
      </p:sp>
      <p:sp>
        <p:nvSpPr>
          <p:cNvPr id="7" name="object 7"/>
          <p:cNvSpPr txBox="1"/>
          <p:nvPr/>
        </p:nvSpPr>
        <p:spPr>
          <a:xfrm>
            <a:off x="271678" y="1632585"/>
            <a:ext cx="6859905" cy="6991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76220">
              <a:lnSpc>
                <a:spcPts val="3125"/>
              </a:lnSpc>
              <a:spcBef>
                <a:spcPts val="105"/>
              </a:spcBef>
            </a:pPr>
            <a:r>
              <a:rPr sz="2800" b="1" i="1" spc="-10" dirty="0">
                <a:solidFill>
                  <a:srgbClr val="001F5F"/>
                </a:solidFill>
                <a:latin typeface="Arial"/>
                <a:cs typeface="Arial"/>
              </a:rPr>
              <a:t>ФГОС</a:t>
            </a:r>
            <a:r>
              <a:rPr sz="2800" b="1" i="1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Arial"/>
                <a:cs typeface="Arial"/>
              </a:rPr>
              <a:t>СОО</a:t>
            </a:r>
            <a:r>
              <a:rPr sz="2800" b="1" i="1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800" b="1" i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spc="5" dirty="0">
                <a:solidFill>
                  <a:srgbClr val="001F5F"/>
                </a:solidFill>
                <a:latin typeface="Arial"/>
                <a:cs typeface="Arial"/>
              </a:rPr>
              <a:t>ФОП</a:t>
            </a:r>
            <a:r>
              <a:rPr sz="2800" b="1" i="1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i="1" dirty="0">
                <a:solidFill>
                  <a:srgbClr val="001F5F"/>
                </a:solidFill>
                <a:latin typeface="Arial"/>
                <a:cs typeface="Arial"/>
              </a:rPr>
              <a:t>СОО</a:t>
            </a:r>
            <a:endParaRPr sz="2800" dirty="0">
              <a:latin typeface="Arial"/>
              <a:cs typeface="Arial"/>
            </a:endParaRPr>
          </a:p>
          <a:p>
            <a:pPr marL="12700">
              <a:lnSpc>
                <a:spcPts val="2165"/>
              </a:lnSpc>
            </a:pPr>
            <a:r>
              <a:rPr sz="2000" u="heavy" spc="-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В</a:t>
            </a:r>
            <a:r>
              <a:rPr sz="2000" u="heavy" spc="-2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 </a:t>
            </a:r>
            <a:r>
              <a:rPr sz="2000" u="heavy" spc="-1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соответствии</a:t>
            </a:r>
            <a:r>
              <a:rPr sz="2000" u="heavy" spc="4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 </a:t>
            </a:r>
            <a:r>
              <a:rPr sz="2000" u="heavy" spc="-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с</a:t>
            </a:r>
            <a:r>
              <a:rPr sz="2000" u="heavy" spc="-1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 </a:t>
            </a:r>
            <a:r>
              <a:rPr sz="2000" u="heavy" spc="-1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документами: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33044" y="2607564"/>
            <a:ext cx="7998459" cy="1812036"/>
          </a:xfrm>
          <a:custGeom>
            <a:avLst/>
            <a:gdLst/>
            <a:ahLst/>
            <a:cxnLst/>
            <a:rect l="l" t="t" r="r" b="b"/>
            <a:pathLst>
              <a:path w="7998459" h="1591310">
                <a:moveTo>
                  <a:pt x="0" y="795527"/>
                </a:moveTo>
                <a:lnTo>
                  <a:pt x="1451" y="747060"/>
                </a:lnTo>
                <a:lnTo>
                  <a:pt x="5751" y="699361"/>
                </a:lnTo>
                <a:lnTo>
                  <a:pt x="12817" y="652514"/>
                </a:lnTo>
                <a:lnTo>
                  <a:pt x="22563" y="606602"/>
                </a:lnTo>
                <a:lnTo>
                  <a:pt x="34909" y="561709"/>
                </a:lnTo>
                <a:lnTo>
                  <a:pt x="49770" y="517917"/>
                </a:lnTo>
                <a:lnTo>
                  <a:pt x="67063" y="475310"/>
                </a:lnTo>
                <a:lnTo>
                  <a:pt x="86705" y="433970"/>
                </a:lnTo>
                <a:lnTo>
                  <a:pt x="108613" y="393982"/>
                </a:lnTo>
                <a:lnTo>
                  <a:pt x="132703" y="355427"/>
                </a:lnTo>
                <a:lnTo>
                  <a:pt x="158893" y="318390"/>
                </a:lnTo>
                <a:lnTo>
                  <a:pt x="187098" y="282953"/>
                </a:lnTo>
                <a:lnTo>
                  <a:pt x="217237" y="249200"/>
                </a:lnTo>
                <a:lnTo>
                  <a:pt x="249225" y="217214"/>
                </a:lnTo>
                <a:lnTo>
                  <a:pt x="282980" y="187077"/>
                </a:lnTo>
                <a:lnTo>
                  <a:pt x="318417" y="158874"/>
                </a:lnTo>
                <a:lnTo>
                  <a:pt x="355455" y="132687"/>
                </a:lnTo>
                <a:lnTo>
                  <a:pt x="394010" y="108599"/>
                </a:lnTo>
                <a:lnTo>
                  <a:pt x="433998" y="86693"/>
                </a:lnTo>
                <a:lnTo>
                  <a:pt x="475337" y="67053"/>
                </a:lnTo>
                <a:lnTo>
                  <a:pt x="517943" y="49763"/>
                </a:lnTo>
                <a:lnTo>
                  <a:pt x="561732" y="34904"/>
                </a:lnTo>
                <a:lnTo>
                  <a:pt x="606623" y="22560"/>
                </a:lnTo>
                <a:lnTo>
                  <a:pt x="652531" y="12814"/>
                </a:lnTo>
                <a:lnTo>
                  <a:pt x="699373" y="5750"/>
                </a:lnTo>
                <a:lnTo>
                  <a:pt x="747066" y="1451"/>
                </a:lnTo>
                <a:lnTo>
                  <a:pt x="795528" y="0"/>
                </a:lnTo>
                <a:lnTo>
                  <a:pt x="7202424" y="0"/>
                </a:lnTo>
                <a:lnTo>
                  <a:pt x="7250891" y="1451"/>
                </a:lnTo>
                <a:lnTo>
                  <a:pt x="7298590" y="5750"/>
                </a:lnTo>
                <a:lnTo>
                  <a:pt x="7345437" y="12814"/>
                </a:lnTo>
                <a:lnTo>
                  <a:pt x="7391349" y="22560"/>
                </a:lnTo>
                <a:lnTo>
                  <a:pt x="7436242" y="34904"/>
                </a:lnTo>
                <a:lnTo>
                  <a:pt x="7480034" y="49763"/>
                </a:lnTo>
                <a:lnTo>
                  <a:pt x="7522641" y="67053"/>
                </a:lnTo>
                <a:lnTo>
                  <a:pt x="7563981" y="86693"/>
                </a:lnTo>
                <a:lnTo>
                  <a:pt x="7603969" y="108599"/>
                </a:lnTo>
                <a:lnTo>
                  <a:pt x="7642524" y="132687"/>
                </a:lnTo>
                <a:lnTo>
                  <a:pt x="7679561" y="158874"/>
                </a:lnTo>
                <a:lnTo>
                  <a:pt x="7714998" y="187077"/>
                </a:lnTo>
                <a:lnTo>
                  <a:pt x="7748751" y="217214"/>
                </a:lnTo>
                <a:lnTo>
                  <a:pt x="7780737" y="249200"/>
                </a:lnTo>
                <a:lnTo>
                  <a:pt x="7810874" y="282953"/>
                </a:lnTo>
                <a:lnTo>
                  <a:pt x="7839077" y="318390"/>
                </a:lnTo>
                <a:lnTo>
                  <a:pt x="7865264" y="355427"/>
                </a:lnTo>
                <a:lnTo>
                  <a:pt x="7889352" y="393982"/>
                </a:lnTo>
                <a:lnTo>
                  <a:pt x="7911258" y="433970"/>
                </a:lnTo>
                <a:lnTo>
                  <a:pt x="7930898" y="475310"/>
                </a:lnTo>
                <a:lnTo>
                  <a:pt x="7948188" y="517917"/>
                </a:lnTo>
                <a:lnTo>
                  <a:pt x="7963047" y="561709"/>
                </a:lnTo>
                <a:lnTo>
                  <a:pt x="7975391" y="606602"/>
                </a:lnTo>
                <a:lnTo>
                  <a:pt x="7985137" y="652514"/>
                </a:lnTo>
                <a:lnTo>
                  <a:pt x="7992201" y="699361"/>
                </a:lnTo>
                <a:lnTo>
                  <a:pt x="7996500" y="747060"/>
                </a:lnTo>
                <a:lnTo>
                  <a:pt x="7997952" y="795527"/>
                </a:lnTo>
                <a:lnTo>
                  <a:pt x="7996500" y="843995"/>
                </a:lnTo>
                <a:lnTo>
                  <a:pt x="7992201" y="891694"/>
                </a:lnTo>
                <a:lnTo>
                  <a:pt x="7985137" y="938541"/>
                </a:lnTo>
                <a:lnTo>
                  <a:pt x="7975391" y="984453"/>
                </a:lnTo>
                <a:lnTo>
                  <a:pt x="7963047" y="1029346"/>
                </a:lnTo>
                <a:lnTo>
                  <a:pt x="7948188" y="1073138"/>
                </a:lnTo>
                <a:lnTo>
                  <a:pt x="7930898" y="1115745"/>
                </a:lnTo>
                <a:lnTo>
                  <a:pt x="7911258" y="1157085"/>
                </a:lnTo>
                <a:lnTo>
                  <a:pt x="7889352" y="1197073"/>
                </a:lnTo>
                <a:lnTo>
                  <a:pt x="7865264" y="1235628"/>
                </a:lnTo>
                <a:lnTo>
                  <a:pt x="7839077" y="1272665"/>
                </a:lnTo>
                <a:lnTo>
                  <a:pt x="7810874" y="1308102"/>
                </a:lnTo>
                <a:lnTo>
                  <a:pt x="7780737" y="1341855"/>
                </a:lnTo>
                <a:lnTo>
                  <a:pt x="7748751" y="1373841"/>
                </a:lnTo>
                <a:lnTo>
                  <a:pt x="7714998" y="1403978"/>
                </a:lnTo>
                <a:lnTo>
                  <a:pt x="7679561" y="1432181"/>
                </a:lnTo>
                <a:lnTo>
                  <a:pt x="7642524" y="1458368"/>
                </a:lnTo>
                <a:lnTo>
                  <a:pt x="7603969" y="1482456"/>
                </a:lnTo>
                <a:lnTo>
                  <a:pt x="7563981" y="1504362"/>
                </a:lnTo>
                <a:lnTo>
                  <a:pt x="7522641" y="1524002"/>
                </a:lnTo>
                <a:lnTo>
                  <a:pt x="7480034" y="1541292"/>
                </a:lnTo>
                <a:lnTo>
                  <a:pt x="7436242" y="1556151"/>
                </a:lnTo>
                <a:lnTo>
                  <a:pt x="7391349" y="1568495"/>
                </a:lnTo>
                <a:lnTo>
                  <a:pt x="7345437" y="1578241"/>
                </a:lnTo>
                <a:lnTo>
                  <a:pt x="7298590" y="1585305"/>
                </a:lnTo>
                <a:lnTo>
                  <a:pt x="7250891" y="1589604"/>
                </a:lnTo>
                <a:lnTo>
                  <a:pt x="7202424" y="1591056"/>
                </a:lnTo>
                <a:lnTo>
                  <a:pt x="795528" y="1591056"/>
                </a:lnTo>
                <a:lnTo>
                  <a:pt x="747066" y="1589604"/>
                </a:lnTo>
                <a:lnTo>
                  <a:pt x="699373" y="1585305"/>
                </a:lnTo>
                <a:lnTo>
                  <a:pt x="652531" y="1578241"/>
                </a:lnTo>
                <a:lnTo>
                  <a:pt x="606623" y="1568495"/>
                </a:lnTo>
                <a:lnTo>
                  <a:pt x="561732" y="1556151"/>
                </a:lnTo>
                <a:lnTo>
                  <a:pt x="517943" y="1541292"/>
                </a:lnTo>
                <a:lnTo>
                  <a:pt x="475337" y="1524002"/>
                </a:lnTo>
                <a:lnTo>
                  <a:pt x="433998" y="1504362"/>
                </a:lnTo>
                <a:lnTo>
                  <a:pt x="394010" y="1482456"/>
                </a:lnTo>
                <a:lnTo>
                  <a:pt x="355455" y="1458368"/>
                </a:lnTo>
                <a:lnTo>
                  <a:pt x="318417" y="1432181"/>
                </a:lnTo>
                <a:lnTo>
                  <a:pt x="282980" y="1403978"/>
                </a:lnTo>
                <a:lnTo>
                  <a:pt x="249225" y="1373841"/>
                </a:lnTo>
                <a:lnTo>
                  <a:pt x="217237" y="1341855"/>
                </a:lnTo>
                <a:lnTo>
                  <a:pt x="187098" y="1308102"/>
                </a:lnTo>
                <a:lnTo>
                  <a:pt x="158893" y="1272665"/>
                </a:lnTo>
                <a:lnTo>
                  <a:pt x="132703" y="1235628"/>
                </a:lnTo>
                <a:lnTo>
                  <a:pt x="108613" y="1197073"/>
                </a:lnTo>
                <a:lnTo>
                  <a:pt x="86705" y="1157085"/>
                </a:lnTo>
                <a:lnTo>
                  <a:pt x="67063" y="1115745"/>
                </a:lnTo>
                <a:lnTo>
                  <a:pt x="49770" y="1073138"/>
                </a:lnTo>
                <a:lnTo>
                  <a:pt x="34909" y="1029346"/>
                </a:lnTo>
                <a:lnTo>
                  <a:pt x="22563" y="984453"/>
                </a:lnTo>
                <a:lnTo>
                  <a:pt x="12817" y="938541"/>
                </a:lnTo>
                <a:lnTo>
                  <a:pt x="5751" y="891694"/>
                </a:lnTo>
                <a:lnTo>
                  <a:pt x="1451" y="843995"/>
                </a:lnTo>
                <a:lnTo>
                  <a:pt x="0" y="795527"/>
                </a:lnTo>
                <a:close/>
              </a:path>
            </a:pathLst>
          </a:custGeom>
          <a:ln w="27432">
            <a:solidFill>
              <a:srgbClr val="B1B1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081836" y="2731084"/>
            <a:ext cx="7371080" cy="185884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latin typeface="Times New Roman"/>
                <a:cs typeface="Times New Roman"/>
              </a:rPr>
              <a:t>Федеральный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государственный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образовательный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стандарт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среднего</a:t>
            </a:r>
            <a:endParaRPr sz="2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spc="-15" dirty="0">
                <a:latin typeface="Times New Roman"/>
                <a:cs typeface="Times New Roman"/>
              </a:rPr>
              <a:t>общего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образования,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утвержденный</a:t>
            </a:r>
            <a:r>
              <a:rPr sz="2000" spc="11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приказом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Министерства</a:t>
            </a:r>
            <a:endParaRPr sz="200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образования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и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40" dirty="0">
                <a:latin typeface="Times New Roman"/>
                <a:cs typeface="Times New Roman"/>
              </a:rPr>
              <a:t>науки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Российской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Федерации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от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17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мая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35" dirty="0">
                <a:latin typeface="Times New Roman"/>
                <a:cs typeface="Times New Roman"/>
              </a:rPr>
              <a:t>2012г.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№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413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(с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изменениями</a:t>
            </a:r>
            <a:r>
              <a:rPr sz="2000" spc="9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от </a:t>
            </a:r>
            <a:r>
              <a:rPr sz="2000" spc="-30" dirty="0">
                <a:latin typeface="Times New Roman"/>
                <a:cs typeface="Times New Roman"/>
              </a:rPr>
              <a:t>2014г.,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35" dirty="0">
                <a:latin typeface="Times New Roman"/>
                <a:cs typeface="Times New Roman"/>
              </a:rPr>
              <a:t>2015г.,2017г.,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2020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75" dirty="0">
                <a:latin typeface="Times New Roman"/>
                <a:cs typeface="Times New Roman"/>
              </a:rPr>
              <a:t>г.,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12.08.2022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14" dirty="0">
                <a:latin typeface="Times New Roman"/>
                <a:cs typeface="Times New Roman"/>
              </a:rPr>
              <a:t>г.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№</a:t>
            </a:r>
            <a:r>
              <a:rPr sz="2000" dirty="0" smtClean="0">
                <a:latin typeface="Times New Roman"/>
                <a:cs typeface="Times New Roman"/>
              </a:rPr>
              <a:t>732</a:t>
            </a:r>
            <a:r>
              <a:rPr lang="ru-RU" sz="2000" dirty="0" smtClean="0">
                <a:latin typeface="Times New Roman"/>
                <a:cs typeface="Times New Roman"/>
              </a:rPr>
              <a:t>,от 01.02.2024 №62,от 12.02.2025 №93</a:t>
            </a:r>
            <a:r>
              <a:rPr sz="2000" dirty="0" smtClean="0">
                <a:latin typeface="Times New Roman"/>
                <a:cs typeface="Times New Roman"/>
              </a:rPr>
              <a:t>)</a:t>
            </a:r>
            <a:endParaRPr lang="ru-RU" sz="2000" dirty="0" smtClean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68224" y="2709597"/>
            <a:ext cx="705485" cy="1073150"/>
            <a:chOff x="268224" y="2709597"/>
            <a:chExt cx="705485" cy="107315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8224" y="3176015"/>
              <a:ext cx="569976" cy="60655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530" y="2709597"/>
              <a:ext cx="434111" cy="341591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415848" y="3283965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36091" y="4872228"/>
            <a:ext cx="8089900" cy="1320165"/>
          </a:xfrm>
          <a:custGeom>
            <a:avLst/>
            <a:gdLst/>
            <a:ahLst/>
            <a:cxnLst/>
            <a:rect l="l" t="t" r="r" b="b"/>
            <a:pathLst>
              <a:path w="8089900" h="1320164">
                <a:moveTo>
                  <a:pt x="0" y="659892"/>
                </a:moveTo>
                <a:lnTo>
                  <a:pt x="1656" y="612760"/>
                </a:lnTo>
                <a:lnTo>
                  <a:pt x="6552" y="566523"/>
                </a:lnTo>
                <a:lnTo>
                  <a:pt x="14576" y="521293"/>
                </a:lnTo>
                <a:lnTo>
                  <a:pt x="25616" y="477182"/>
                </a:lnTo>
                <a:lnTo>
                  <a:pt x="39560" y="434301"/>
                </a:lnTo>
                <a:lnTo>
                  <a:pt x="56296" y="392761"/>
                </a:lnTo>
                <a:lnTo>
                  <a:pt x="75714" y="352675"/>
                </a:lnTo>
                <a:lnTo>
                  <a:pt x="97701" y="314153"/>
                </a:lnTo>
                <a:lnTo>
                  <a:pt x="122145" y="277308"/>
                </a:lnTo>
                <a:lnTo>
                  <a:pt x="148936" y="242251"/>
                </a:lnTo>
                <a:lnTo>
                  <a:pt x="177961" y="209093"/>
                </a:lnTo>
                <a:lnTo>
                  <a:pt x="209108" y="177947"/>
                </a:lnTo>
                <a:lnTo>
                  <a:pt x="242267" y="148924"/>
                </a:lnTo>
                <a:lnTo>
                  <a:pt x="277324" y="122135"/>
                </a:lnTo>
                <a:lnTo>
                  <a:pt x="314170" y="97692"/>
                </a:lnTo>
                <a:lnTo>
                  <a:pt x="352692" y="75707"/>
                </a:lnTo>
                <a:lnTo>
                  <a:pt x="392777" y="56291"/>
                </a:lnTo>
                <a:lnTo>
                  <a:pt x="434316" y="39556"/>
                </a:lnTo>
                <a:lnTo>
                  <a:pt x="477196" y="25613"/>
                </a:lnTo>
                <a:lnTo>
                  <a:pt x="521305" y="14575"/>
                </a:lnTo>
                <a:lnTo>
                  <a:pt x="566531" y="6552"/>
                </a:lnTo>
                <a:lnTo>
                  <a:pt x="612764" y="1656"/>
                </a:lnTo>
                <a:lnTo>
                  <a:pt x="659892" y="0"/>
                </a:lnTo>
                <a:lnTo>
                  <a:pt x="7429500" y="0"/>
                </a:lnTo>
                <a:lnTo>
                  <a:pt x="7476631" y="1656"/>
                </a:lnTo>
                <a:lnTo>
                  <a:pt x="7522868" y="6552"/>
                </a:lnTo>
                <a:lnTo>
                  <a:pt x="7568098" y="14575"/>
                </a:lnTo>
                <a:lnTo>
                  <a:pt x="7612209" y="25613"/>
                </a:lnTo>
                <a:lnTo>
                  <a:pt x="7655090" y="39556"/>
                </a:lnTo>
                <a:lnTo>
                  <a:pt x="7696630" y="56291"/>
                </a:lnTo>
                <a:lnTo>
                  <a:pt x="7736716" y="75707"/>
                </a:lnTo>
                <a:lnTo>
                  <a:pt x="7775238" y="97692"/>
                </a:lnTo>
                <a:lnTo>
                  <a:pt x="7812083" y="122135"/>
                </a:lnTo>
                <a:lnTo>
                  <a:pt x="7847140" y="148924"/>
                </a:lnTo>
                <a:lnTo>
                  <a:pt x="7880298" y="177947"/>
                </a:lnTo>
                <a:lnTo>
                  <a:pt x="7911444" y="209093"/>
                </a:lnTo>
                <a:lnTo>
                  <a:pt x="7940467" y="242251"/>
                </a:lnTo>
                <a:lnTo>
                  <a:pt x="7967256" y="277308"/>
                </a:lnTo>
                <a:lnTo>
                  <a:pt x="7991699" y="314153"/>
                </a:lnTo>
                <a:lnTo>
                  <a:pt x="8013684" y="352675"/>
                </a:lnTo>
                <a:lnTo>
                  <a:pt x="8033100" y="392761"/>
                </a:lnTo>
                <a:lnTo>
                  <a:pt x="8049835" y="434301"/>
                </a:lnTo>
                <a:lnTo>
                  <a:pt x="8063778" y="477182"/>
                </a:lnTo>
                <a:lnTo>
                  <a:pt x="8074816" y="521293"/>
                </a:lnTo>
                <a:lnTo>
                  <a:pt x="8082839" y="566523"/>
                </a:lnTo>
                <a:lnTo>
                  <a:pt x="8087735" y="612760"/>
                </a:lnTo>
                <a:lnTo>
                  <a:pt x="8089391" y="659892"/>
                </a:lnTo>
                <a:lnTo>
                  <a:pt x="8087735" y="707019"/>
                </a:lnTo>
                <a:lnTo>
                  <a:pt x="8082839" y="753252"/>
                </a:lnTo>
                <a:lnTo>
                  <a:pt x="8074816" y="798478"/>
                </a:lnTo>
                <a:lnTo>
                  <a:pt x="8063778" y="842587"/>
                </a:lnTo>
                <a:lnTo>
                  <a:pt x="8049835" y="885467"/>
                </a:lnTo>
                <a:lnTo>
                  <a:pt x="8033100" y="927006"/>
                </a:lnTo>
                <a:lnTo>
                  <a:pt x="8013684" y="967091"/>
                </a:lnTo>
                <a:lnTo>
                  <a:pt x="7991699" y="1005613"/>
                </a:lnTo>
                <a:lnTo>
                  <a:pt x="7967256" y="1042459"/>
                </a:lnTo>
                <a:lnTo>
                  <a:pt x="7940467" y="1077516"/>
                </a:lnTo>
                <a:lnTo>
                  <a:pt x="7911444" y="1110675"/>
                </a:lnTo>
                <a:lnTo>
                  <a:pt x="7880298" y="1141822"/>
                </a:lnTo>
                <a:lnTo>
                  <a:pt x="7847140" y="1170847"/>
                </a:lnTo>
                <a:lnTo>
                  <a:pt x="7812083" y="1197638"/>
                </a:lnTo>
                <a:lnTo>
                  <a:pt x="7775238" y="1222082"/>
                </a:lnTo>
                <a:lnTo>
                  <a:pt x="7736716" y="1244069"/>
                </a:lnTo>
                <a:lnTo>
                  <a:pt x="7696630" y="1263487"/>
                </a:lnTo>
                <a:lnTo>
                  <a:pt x="7655090" y="1280223"/>
                </a:lnTo>
                <a:lnTo>
                  <a:pt x="7612209" y="1294167"/>
                </a:lnTo>
                <a:lnTo>
                  <a:pt x="7568098" y="1305207"/>
                </a:lnTo>
                <a:lnTo>
                  <a:pt x="7522868" y="1313231"/>
                </a:lnTo>
                <a:lnTo>
                  <a:pt x="7476631" y="1318127"/>
                </a:lnTo>
                <a:lnTo>
                  <a:pt x="7429500" y="1319784"/>
                </a:lnTo>
                <a:lnTo>
                  <a:pt x="659892" y="1319784"/>
                </a:lnTo>
                <a:lnTo>
                  <a:pt x="612764" y="1318127"/>
                </a:lnTo>
                <a:lnTo>
                  <a:pt x="566531" y="1313231"/>
                </a:lnTo>
                <a:lnTo>
                  <a:pt x="521305" y="1305207"/>
                </a:lnTo>
                <a:lnTo>
                  <a:pt x="477196" y="1294167"/>
                </a:lnTo>
                <a:lnTo>
                  <a:pt x="434316" y="1280223"/>
                </a:lnTo>
                <a:lnTo>
                  <a:pt x="392777" y="1263487"/>
                </a:lnTo>
                <a:lnTo>
                  <a:pt x="352692" y="1244069"/>
                </a:lnTo>
                <a:lnTo>
                  <a:pt x="314170" y="1222082"/>
                </a:lnTo>
                <a:lnTo>
                  <a:pt x="277324" y="1197638"/>
                </a:lnTo>
                <a:lnTo>
                  <a:pt x="242267" y="1170847"/>
                </a:lnTo>
                <a:lnTo>
                  <a:pt x="209108" y="1141822"/>
                </a:lnTo>
                <a:lnTo>
                  <a:pt x="177961" y="1110675"/>
                </a:lnTo>
                <a:lnTo>
                  <a:pt x="148936" y="1077516"/>
                </a:lnTo>
                <a:lnTo>
                  <a:pt x="122145" y="1042459"/>
                </a:lnTo>
                <a:lnTo>
                  <a:pt x="97701" y="1005613"/>
                </a:lnTo>
                <a:lnTo>
                  <a:pt x="75714" y="967091"/>
                </a:lnTo>
                <a:lnTo>
                  <a:pt x="56296" y="927006"/>
                </a:lnTo>
                <a:lnTo>
                  <a:pt x="39560" y="885467"/>
                </a:lnTo>
                <a:lnTo>
                  <a:pt x="25616" y="842587"/>
                </a:lnTo>
                <a:lnTo>
                  <a:pt x="14576" y="798478"/>
                </a:lnTo>
                <a:lnTo>
                  <a:pt x="6552" y="753252"/>
                </a:lnTo>
                <a:lnTo>
                  <a:pt x="1656" y="707019"/>
                </a:lnTo>
                <a:lnTo>
                  <a:pt x="0" y="659892"/>
                </a:lnTo>
                <a:close/>
              </a:path>
            </a:pathLst>
          </a:custGeom>
          <a:ln w="27432">
            <a:solidFill>
              <a:srgbClr val="B1B1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051966" y="4989017"/>
            <a:ext cx="7197725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latin typeface="Times New Roman"/>
                <a:cs typeface="Times New Roman"/>
              </a:rPr>
              <a:t>Федеральная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образовательная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программа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среднего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общего</a:t>
            </a:r>
            <a:endParaRPr sz="200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образования,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утвержденная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приказом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Министерства</a:t>
            </a:r>
            <a:r>
              <a:rPr sz="2000" spc="9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просвещения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Российской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Федерации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от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23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ноября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2022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30" dirty="0" err="1">
                <a:latin typeface="Times New Roman"/>
                <a:cs typeface="Times New Roman"/>
              </a:rPr>
              <a:t>года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lang="ru-RU" sz="2000" dirty="0" smtClean="0">
                <a:latin typeface="Times New Roman"/>
                <a:cs typeface="Times New Roman"/>
              </a:rPr>
              <a:t>(с изменениями от 08.10.2025 Приказ № 729, от 10.11.2025 Приказ №808)</a:t>
            </a:r>
            <a:endParaRPr sz="2000" dirty="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38085" y="5224181"/>
            <a:ext cx="613410" cy="972819"/>
            <a:chOff x="338085" y="5224181"/>
            <a:chExt cx="613410" cy="972819"/>
          </a:xfrm>
        </p:grpSpPr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8085" y="5999738"/>
              <a:ext cx="590037" cy="19706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6616" y="5361432"/>
              <a:ext cx="594360" cy="56692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9047" y="5224181"/>
              <a:ext cx="390700" cy="399491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414344" y="3154607"/>
            <a:ext cx="446405" cy="743585"/>
            <a:chOff x="414344" y="3154607"/>
            <a:chExt cx="446405" cy="743585"/>
          </a:xfrm>
        </p:grpSpPr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4344" y="3810560"/>
              <a:ext cx="446200" cy="8731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4656" y="3154607"/>
              <a:ext cx="306769" cy="309753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578002" y="5486501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24" name="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0" y="0"/>
            <a:ext cx="755904" cy="7589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0"/>
            <a:ext cx="9156700" cy="1430020"/>
            <a:chOff x="-6350" y="0"/>
            <a:chExt cx="9156700" cy="1430020"/>
          </a:xfrm>
        </p:grpSpPr>
        <p:sp>
          <p:nvSpPr>
            <p:cNvPr id="3" name="object 3"/>
            <p:cNvSpPr/>
            <p:nvPr/>
          </p:nvSpPr>
          <p:spPr>
            <a:xfrm>
              <a:off x="0" y="758951"/>
              <a:ext cx="9144000" cy="664845"/>
            </a:xfrm>
            <a:custGeom>
              <a:avLst/>
              <a:gdLst/>
              <a:ahLst/>
              <a:cxnLst/>
              <a:rect l="l" t="t" r="r" b="b"/>
              <a:pathLst>
                <a:path w="9144000" h="664844">
                  <a:moveTo>
                    <a:pt x="9144000" y="0"/>
                  </a:moveTo>
                  <a:lnTo>
                    <a:pt x="0" y="0"/>
                  </a:lnTo>
                  <a:lnTo>
                    <a:pt x="0" y="664463"/>
                  </a:lnTo>
                  <a:lnTo>
                    <a:pt x="9144000" y="664463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758951"/>
              <a:ext cx="9144000" cy="664845"/>
            </a:xfrm>
            <a:custGeom>
              <a:avLst/>
              <a:gdLst/>
              <a:ahLst/>
              <a:cxnLst/>
              <a:rect l="l" t="t" r="r" b="b"/>
              <a:pathLst>
                <a:path w="9144000" h="664844">
                  <a:moveTo>
                    <a:pt x="0" y="664463"/>
                  </a:moveTo>
                  <a:lnTo>
                    <a:pt x="9144000" y="66446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64463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92963" y="1562862"/>
            <a:ext cx="8266430" cy="24638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3200" spc="-10" dirty="0">
                <a:latin typeface="Microsoft Sans Serif"/>
                <a:cs typeface="Microsoft Sans Serif"/>
              </a:rPr>
              <a:t>Профильное </a:t>
            </a:r>
            <a:r>
              <a:rPr sz="3200" spc="-30" dirty="0">
                <a:latin typeface="Microsoft Sans Serif"/>
                <a:cs typeface="Microsoft Sans Serif"/>
              </a:rPr>
              <a:t>образование </a:t>
            </a:r>
            <a:r>
              <a:rPr sz="3200" spc="-5" dirty="0">
                <a:latin typeface="Microsoft Sans Serif"/>
                <a:cs typeface="Microsoft Sans Serif"/>
              </a:rPr>
              <a:t>- </a:t>
            </a:r>
            <a:r>
              <a:rPr sz="3200" spc="-35" dirty="0">
                <a:latin typeface="Microsoft Sans Serif"/>
                <a:cs typeface="Microsoft Sans Serif"/>
              </a:rPr>
              <a:t>это </a:t>
            </a:r>
            <a:r>
              <a:rPr sz="3200" spc="-25" dirty="0">
                <a:latin typeface="Microsoft Sans Serif"/>
                <a:cs typeface="Microsoft Sans Serif"/>
              </a:rPr>
              <a:t>углубление </a:t>
            </a:r>
            <a:r>
              <a:rPr sz="3200" spc="-835" dirty="0">
                <a:latin typeface="Microsoft Sans Serif"/>
                <a:cs typeface="Microsoft Sans Serif"/>
              </a:rPr>
              <a:t> </a:t>
            </a:r>
            <a:r>
              <a:rPr sz="3200" spc="-35" dirty="0">
                <a:latin typeface="Microsoft Sans Serif"/>
                <a:cs typeface="Microsoft Sans Serif"/>
              </a:rPr>
              <a:t>знаний,</a:t>
            </a:r>
            <a:r>
              <a:rPr sz="3200" spc="-30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склонностей,</a:t>
            </a:r>
            <a:r>
              <a:rPr sz="3200" spc="-15" dirty="0">
                <a:latin typeface="Microsoft Sans Serif"/>
                <a:cs typeface="Microsoft Sans Serif"/>
              </a:rPr>
              <a:t> совершенствование </a:t>
            </a:r>
            <a:r>
              <a:rPr sz="3200" spc="-10" dirty="0">
                <a:latin typeface="Microsoft Sans Serif"/>
                <a:cs typeface="Microsoft Sans Serif"/>
              </a:rPr>
              <a:t> </a:t>
            </a:r>
            <a:r>
              <a:rPr sz="3200" spc="-15" dirty="0">
                <a:latin typeface="Microsoft Sans Serif"/>
                <a:cs typeface="Microsoft Sans Serif"/>
              </a:rPr>
              <a:t>ранее </a:t>
            </a:r>
            <a:r>
              <a:rPr sz="3200" spc="-20" dirty="0">
                <a:latin typeface="Microsoft Sans Serif"/>
                <a:cs typeface="Microsoft Sans Serif"/>
              </a:rPr>
              <a:t>полученных </a:t>
            </a:r>
            <a:r>
              <a:rPr sz="3200" spc="-30" dirty="0">
                <a:latin typeface="Microsoft Sans Serif"/>
                <a:cs typeface="Microsoft Sans Serif"/>
              </a:rPr>
              <a:t>навыков </a:t>
            </a:r>
            <a:r>
              <a:rPr sz="3200" spc="-55" dirty="0">
                <a:latin typeface="Microsoft Sans Serif"/>
                <a:cs typeface="Microsoft Sans Serif"/>
              </a:rPr>
              <a:t>через </a:t>
            </a:r>
            <a:r>
              <a:rPr sz="3200" spc="-35" dirty="0">
                <a:latin typeface="Microsoft Sans Serif"/>
                <a:cs typeface="Microsoft Sans Serif"/>
              </a:rPr>
              <a:t>создание </a:t>
            </a:r>
            <a:r>
              <a:rPr sz="3200" spc="-835" dirty="0">
                <a:latin typeface="Microsoft Sans Serif"/>
                <a:cs typeface="Microsoft Sans Serif"/>
              </a:rPr>
              <a:t> </a:t>
            </a:r>
            <a:r>
              <a:rPr sz="3200" spc="-25" dirty="0">
                <a:latin typeface="Microsoft Sans Serif"/>
                <a:cs typeface="Microsoft Sans Serif"/>
              </a:rPr>
              <a:t>системы </a:t>
            </a:r>
            <a:r>
              <a:rPr sz="3200" spc="-15" dirty="0">
                <a:latin typeface="Microsoft Sans Serif"/>
                <a:cs typeface="Microsoft Sans Serif"/>
              </a:rPr>
              <a:t>специализированной </a:t>
            </a:r>
            <a:r>
              <a:rPr sz="3200" spc="-60" dirty="0">
                <a:latin typeface="Microsoft Sans Serif"/>
                <a:cs typeface="Microsoft Sans Serif"/>
              </a:rPr>
              <a:t>подготовки </a:t>
            </a:r>
            <a:r>
              <a:rPr sz="3200" spc="-5" dirty="0">
                <a:latin typeface="Microsoft Sans Serif"/>
                <a:cs typeface="Microsoft Sans Serif"/>
              </a:rPr>
              <a:t>в </a:t>
            </a:r>
            <a:r>
              <a:rPr sz="3200" spc="-835" dirty="0">
                <a:latin typeface="Microsoft Sans Serif"/>
                <a:cs typeface="Microsoft Sans Serif"/>
              </a:rPr>
              <a:t> </a:t>
            </a:r>
            <a:r>
              <a:rPr sz="3200" spc="-15" dirty="0">
                <a:latin typeface="Microsoft Sans Serif"/>
                <a:cs typeface="Microsoft Sans Serif"/>
              </a:rPr>
              <a:t>старших</a:t>
            </a:r>
            <a:r>
              <a:rPr sz="3200" spc="40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классах.</a:t>
            </a:r>
            <a:endParaRPr sz="320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2963" y="4001846"/>
            <a:ext cx="3678554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  <a:tabLst>
                <a:tab pos="1426845" algn="l"/>
              </a:tabLst>
            </a:pPr>
            <a:r>
              <a:rPr sz="3200" spc="-15" dirty="0">
                <a:latin typeface="Microsoft Sans Serif"/>
                <a:cs typeface="Microsoft Sans Serif"/>
              </a:rPr>
              <a:t>Эта	</a:t>
            </a:r>
            <a:r>
              <a:rPr sz="3200" spc="-55" dirty="0">
                <a:latin typeface="Microsoft Sans Serif"/>
                <a:cs typeface="Microsoft Sans Serif"/>
              </a:rPr>
              <a:t>подготовка </a:t>
            </a:r>
            <a:r>
              <a:rPr sz="3200" spc="-50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индивидуализацию</a:t>
            </a:r>
            <a:endParaRPr sz="3200" dirty="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88204" y="4001846"/>
            <a:ext cx="406971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68985" marR="5080" indent="-756285">
              <a:lnSpc>
                <a:spcPct val="100000"/>
              </a:lnSpc>
              <a:spcBef>
                <a:spcPts val="95"/>
              </a:spcBef>
              <a:tabLst>
                <a:tab pos="3607435" algn="l"/>
                <a:tab pos="3829685" algn="l"/>
              </a:tabLst>
            </a:pPr>
            <a:r>
              <a:rPr sz="3200" spc="-15" dirty="0">
                <a:latin typeface="Microsoft Sans Serif"/>
                <a:cs typeface="Microsoft Sans Serif"/>
              </a:rPr>
              <a:t>ориен</a:t>
            </a:r>
            <a:r>
              <a:rPr sz="3200" spc="5" dirty="0">
                <a:latin typeface="Microsoft Sans Serif"/>
                <a:cs typeface="Microsoft Sans Serif"/>
              </a:rPr>
              <a:t>т</a:t>
            </a:r>
            <a:r>
              <a:rPr sz="3200" spc="-5" dirty="0">
                <a:latin typeface="Microsoft Sans Serif"/>
                <a:cs typeface="Microsoft Sans Serif"/>
              </a:rPr>
              <a:t>и</a:t>
            </a:r>
            <a:r>
              <a:rPr sz="3200" spc="10" dirty="0">
                <a:latin typeface="Microsoft Sans Serif"/>
                <a:cs typeface="Microsoft Sans Serif"/>
              </a:rPr>
              <a:t>р</a:t>
            </a:r>
            <a:r>
              <a:rPr sz="3200" spc="-10" dirty="0">
                <a:latin typeface="Microsoft Sans Serif"/>
                <a:cs typeface="Microsoft Sans Serif"/>
              </a:rPr>
              <a:t>о</a:t>
            </a:r>
            <a:r>
              <a:rPr sz="3200" spc="-45" dirty="0">
                <a:latin typeface="Microsoft Sans Serif"/>
                <a:cs typeface="Microsoft Sans Serif"/>
              </a:rPr>
              <a:t>в</a:t>
            </a:r>
            <a:r>
              <a:rPr sz="3200" spc="-15" dirty="0">
                <a:latin typeface="Microsoft Sans Serif"/>
                <a:cs typeface="Microsoft Sans Serif"/>
              </a:rPr>
              <a:t>ан</a:t>
            </a:r>
            <a:r>
              <a:rPr sz="3200" spc="-10" dirty="0">
                <a:latin typeface="Microsoft Sans Serif"/>
                <a:cs typeface="Microsoft Sans Serif"/>
              </a:rPr>
              <a:t>а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20" dirty="0">
                <a:latin typeface="Microsoft Sans Serif"/>
                <a:cs typeface="Microsoft Sans Serif"/>
              </a:rPr>
              <a:t>на  </a:t>
            </a:r>
            <a:r>
              <a:rPr sz="3200" spc="10" dirty="0">
                <a:latin typeface="Microsoft Sans Serif"/>
                <a:cs typeface="Microsoft Sans Serif"/>
              </a:rPr>
              <a:t>о</a:t>
            </a:r>
            <a:r>
              <a:rPr sz="3200" spc="-60" dirty="0">
                <a:latin typeface="Microsoft Sans Serif"/>
                <a:cs typeface="Microsoft Sans Serif"/>
              </a:rPr>
              <a:t>б</a:t>
            </a:r>
            <a:r>
              <a:rPr sz="3200" spc="-20" dirty="0">
                <a:latin typeface="Microsoft Sans Serif"/>
                <a:cs typeface="Microsoft Sans Serif"/>
              </a:rPr>
              <a:t>у</a:t>
            </a:r>
            <a:r>
              <a:rPr sz="3200" spc="-35" dirty="0">
                <a:latin typeface="Microsoft Sans Serif"/>
                <a:cs typeface="Microsoft Sans Serif"/>
              </a:rPr>
              <a:t>ч</a:t>
            </a:r>
            <a:r>
              <a:rPr sz="3200" spc="-15" dirty="0">
                <a:latin typeface="Microsoft Sans Serif"/>
                <a:cs typeface="Microsoft Sans Serif"/>
              </a:rPr>
              <a:t>е</a:t>
            </a:r>
            <a:r>
              <a:rPr sz="3200" spc="-25" dirty="0">
                <a:latin typeface="Microsoft Sans Serif"/>
                <a:cs typeface="Microsoft Sans Serif"/>
              </a:rPr>
              <a:t>н</a:t>
            </a:r>
            <a:r>
              <a:rPr sz="3200" spc="-15" dirty="0">
                <a:latin typeface="Microsoft Sans Serif"/>
                <a:cs typeface="Microsoft Sans Serif"/>
              </a:rPr>
              <a:t>и</a:t>
            </a:r>
            <a:r>
              <a:rPr sz="3200" spc="-5" dirty="0">
                <a:latin typeface="Microsoft Sans Serif"/>
                <a:cs typeface="Microsoft Sans Serif"/>
              </a:rPr>
              <a:t>я</a:t>
            </a:r>
            <a:r>
              <a:rPr sz="3200" dirty="0">
                <a:latin typeface="Microsoft Sans Serif"/>
                <a:cs typeface="Microsoft Sans Serif"/>
              </a:rPr>
              <a:t>		</a:t>
            </a:r>
            <a:r>
              <a:rPr sz="3200" spc="-5" dirty="0">
                <a:latin typeface="Microsoft Sans Serif"/>
                <a:cs typeface="Microsoft Sans Serif"/>
              </a:rPr>
              <a:t>и</a:t>
            </a:r>
            <a:endParaRPr sz="3200" dirty="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2963" y="4977841"/>
            <a:ext cx="8266430" cy="1000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3963670" algn="l"/>
                <a:tab pos="6500495" algn="l"/>
                <a:tab pos="6942455" algn="l"/>
              </a:tabLst>
            </a:pPr>
            <a:r>
              <a:rPr sz="3200" spc="-15" dirty="0">
                <a:latin typeface="Microsoft Sans Serif"/>
                <a:cs typeface="Microsoft Sans Serif"/>
              </a:rPr>
              <a:t>про</a:t>
            </a:r>
            <a:r>
              <a:rPr sz="3200" spc="-40" dirty="0">
                <a:latin typeface="Microsoft Sans Serif"/>
                <a:cs typeface="Microsoft Sans Serif"/>
              </a:rPr>
              <a:t>ф</a:t>
            </a:r>
            <a:r>
              <a:rPr sz="3200" spc="-10" dirty="0">
                <a:latin typeface="Microsoft Sans Serif"/>
                <a:cs typeface="Microsoft Sans Serif"/>
              </a:rPr>
              <a:t>е</a:t>
            </a:r>
            <a:r>
              <a:rPr sz="3200" dirty="0">
                <a:latin typeface="Microsoft Sans Serif"/>
                <a:cs typeface="Microsoft Sans Serif"/>
              </a:rPr>
              <a:t>сс</a:t>
            </a:r>
            <a:r>
              <a:rPr sz="3200" spc="-15" dirty="0">
                <a:latin typeface="Microsoft Sans Serif"/>
                <a:cs typeface="Microsoft Sans Serif"/>
              </a:rPr>
              <a:t>ио</a:t>
            </a:r>
            <a:r>
              <a:rPr sz="3200" spc="-25" dirty="0">
                <a:latin typeface="Microsoft Sans Serif"/>
                <a:cs typeface="Microsoft Sans Serif"/>
              </a:rPr>
              <a:t>н</a:t>
            </a:r>
            <a:r>
              <a:rPr sz="3200" dirty="0">
                <a:latin typeface="Microsoft Sans Serif"/>
                <a:cs typeface="Microsoft Sans Serif"/>
              </a:rPr>
              <a:t>ал</a:t>
            </a:r>
            <a:r>
              <a:rPr sz="3200" spc="25" dirty="0">
                <a:latin typeface="Microsoft Sans Serif"/>
                <a:cs typeface="Microsoft Sans Serif"/>
              </a:rPr>
              <a:t>ь</a:t>
            </a:r>
            <a:r>
              <a:rPr sz="3200" spc="-15" dirty="0">
                <a:latin typeface="Microsoft Sans Serif"/>
                <a:cs typeface="Microsoft Sans Serif"/>
              </a:rPr>
              <a:t>н</a:t>
            </a:r>
            <a:r>
              <a:rPr sz="3200" spc="-45" dirty="0">
                <a:latin typeface="Microsoft Sans Serif"/>
                <a:cs typeface="Microsoft Sans Serif"/>
              </a:rPr>
              <a:t>у</a:t>
            </a:r>
            <a:r>
              <a:rPr sz="3200" spc="10" dirty="0">
                <a:latin typeface="Microsoft Sans Serif"/>
                <a:cs typeface="Microsoft Sans Serif"/>
              </a:rPr>
              <a:t>ю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" dirty="0">
                <a:latin typeface="Microsoft Sans Serif"/>
                <a:cs typeface="Microsoft Sans Serif"/>
              </a:rPr>
              <a:t>о</a:t>
            </a:r>
            <a:r>
              <a:rPr sz="3200" spc="10" dirty="0">
                <a:latin typeface="Microsoft Sans Serif"/>
                <a:cs typeface="Microsoft Sans Serif"/>
              </a:rPr>
              <a:t>р</a:t>
            </a:r>
            <a:r>
              <a:rPr sz="3200" spc="-15" dirty="0">
                <a:latin typeface="Microsoft Sans Serif"/>
                <a:cs typeface="Microsoft Sans Serif"/>
              </a:rPr>
              <a:t>ие</a:t>
            </a:r>
            <a:r>
              <a:rPr sz="3200" spc="-25" dirty="0">
                <a:latin typeface="Microsoft Sans Serif"/>
                <a:cs typeface="Microsoft Sans Serif"/>
              </a:rPr>
              <a:t>н</a:t>
            </a:r>
            <a:r>
              <a:rPr sz="3200" spc="-55" dirty="0">
                <a:latin typeface="Microsoft Sans Serif"/>
                <a:cs typeface="Microsoft Sans Serif"/>
              </a:rPr>
              <a:t>т</a:t>
            </a:r>
            <a:r>
              <a:rPr sz="3200" spc="10" dirty="0">
                <a:latin typeface="Microsoft Sans Serif"/>
                <a:cs typeface="Microsoft Sans Serif"/>
              </a:rPr>
              <a:t>а</a:t>
            </a:r>
            <a:r>
              <a:rPr sz="3200" dirty="0">
                <a:latin typeface="Microsoft Sans Serif"/>
                <a:cs typeface="Microsoft Sans Serif"/>
              </a:rPr>
              <a:t>цию	</a:t>
            </a:r>
            <a:r>
              <a:rPr sz="3200" spc="-5" dirty="0">
                <a:latin typeface="Microsoft Sans Serif"/>
                <a:cs typeface="Microsoft Sans Serif"/>
              </a:rPr>
              <a:t>с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45" dirty="0">
                <a:latin typeface="Microsoft Sans Serif"/>
                <a:cs typeface="Microsoft Sans Serif"/>
              </a:rPr>
              <a:t>у</a:t>
            </a:r>
            <a:r>
              <a:rPr sz="3200" spc="-25" dirty="0">
                <a:latin typeface="Microsoft Sans Serif"/>
                <a:cs typeface="Microsoft Sans Serif"/>
              </a:rPr>
              <a:t>ч</a:t>
            </a:r>
            <a:r>
              <a:rPr sz="3200" spc="-125" dirty="0">
                <a:latin typeface="Microsoft Sans Serif"/>
                <a:cs typeface="Microsoft Sans Serif"/>
              </a:rPr>
              <a:t>е</a:t>
            </a:r>
            <a:r>
              <a:rPr sz="3200" spc="-50" dirty="0">
                <a:latin typeface="Microsoft Sans Serif"/>
                <a:cs typeface="Microsoft Sans Serif"/>
              </a:rPr>
              <a:t>т</a:t>
            </a:r>
            <a:r>
              <a:rPr sz="3200" spc="15" dirty="0">
                <a:latin typeface="Microsoft Sans Serif"/>
                <a:cs typeface="Microsoft Sans Serif"/>
              </a:rPr>
              <a:t>о</a:t>
            </a:r>
            <a:r>
              <a:rPr sz="3200" spc="-55" dirty="0">
                <a:latin typeface="Microsoft Sans Serif"/>
                <a:cs typeface="Microsoft Sans Serif"/>
              </a:rPr>
              <a:t>м  </a:t>
            </a:r>
            <a:r>
              <a:rPr sz="3200" spc="-5" dirty="0">
                <a:latin typeface="Microsoft Sans Serif"/>
                <a:cs typeface="Microsoft Sans Serif"/>
              </a:rPr>
              <a:t>реальных</a:t>
            </a:r>
            <a:r>
              <a:rPr sz="3200" spc="55" dirty="0">
                <a:latin typeface="Microsoft Sans Serif"/>
                <a:cs typeface="Microsoft Sans Serif"/>
              </a:rPr>
              <a:t> </a:t>
            </a:r>
            <a:r>
              <a:rPr sz="3200" spc="-30" dirty="0">
                <a:latin typeface="Microsoft Sans Serif"/>
                <a:cs typeface="Microsoft Sans Serif"/>
              </a:rPr>
              <a:t>потребностей</a:t>
            </a:r>
            <a:r>
              <a:rPr sz="3200" spc="85" dirty="0">
                <a:latin typeface="Microsoft Sans Serif"/>
                <a:cs typeface="Microsoft Sans Serif"/>
              </a:rPr>
              <a:t> </a:t>
            </a:r>
            <a:r>
              <a:rPr sz="3200" spc="-40" dirty="0">
                <a:latin typeface="Microsoft Sans Serif"/>
                <a:cs typeface="Microsoft Sans Serif"/>
              </a:rPr>
              <a:t>рынка</a:t>
            </a:r>
            <a:r>
              <a:rPr sz="3200" spc="45" dirty="0">
                <a:latin typeface="Microsoft Sans Serif"/>
                <a:cs typeface="Microsoft Sans Serif"/>
              </a:rPr>
              <a:t> </a:t>
            </a:r>
            <a:r>
              <a:rPr sz="3200" spc="-35" dirty="0">
                <a:latin typeface="Microsoft Sans Serif"/>
                <a:cs typeface="Microsoft Sans Serif"/>
              </a:rPr>
              <a:t>труда.</a:t>
            </a:r>
            <a:endParaRPr sz="320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087119" y="56350"/>
            <a:ext cx="72021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Профильное</a:t>
            </a:r>
            <a:r>
              <a:rPr sz="3600" spc="-70" dirty="0"/>
              <a:t> </a:t>
            </a:r>
            <a:r>
              <a:rPr sz="3600" spc="-20" dirty="0"/>
              <a:t>обучение</a:t>
            </a:r>
            <a:r>
              <a:rPr sz="3600" spc="-15" dirty="0"/>
              <a:t> </a:t>
            </a:r>
            <a:r>
              <a:rPr sz="3600" dirty="0"/>
              <a:t>в</a:t>
            </a:r>
            <a:r>
              <a:rPr sz="3600" spc="-5" dirty="0"/>
              <a:t> </a:t>
            </a:r>
            <a:r>
              <a:rPr sz="3600" spc="-15" dirty="0"/>
              <a:t>школе</a:t>
            </a:r>
            <a:endParaRPr sz="3600" dirty="0"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5904" cy="7589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3778"/>
            <a:ext cx="9156700" cy="1430020"/>
            <a:chOff x="-6095" y="0"/>
            <a:chExt cx="9156700" cy="1430020"/>
          </a:xfrm>
        </p:grpSpPr>
        <p:sp>
          <p:nvSpPr>
            <p:cNvPr id="3" name="object 3"/>
            <p:cNvSpPr/>
            <p:nvPr/>
          </p:nvSpPr>
          <p:spPr>
            <a:xfrm>
              <a:off x="0" y="722376"/>
              <a:ext cx="9144000" cy="701040"/>
            </a:xfrm>
            <a:custGeom>
              <a:avLst/>
              <a:gdLst/>
              <a:ahLst/>
              <a:cxnLst/>
              <a:rect l="l" t="t" r="r" b="b"/>
              <a:pathLst>
                <a:path w="9144000" h="701040">
                  <a:moveTo>
                    <a:pt x="9144000" y="0"/>
                  </a:moveTo>
                  <a:lnTo>
                    <a:pt x="0" y="0"/>
                  </a:lnTo>
                  <a:lnTo>
                    <a:pt x="0" y="701039"/>
                  </a:lnTo>
                  <a:lnTo>
                    <a:pt x="9144000" y="701039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722376"/>
              <a:ext cx="9144000" cy="701040"/>
            </a:xfrm>
            <a:custGeom>
              <a:avLst/>
              <a:gdLst/>
              <a:ahLst/>
              <a:cxnLst/>
              <a:rect l="l" t="t" r="r" b="b"/>
              <a:pathLst>
                <a:path w="9144000" h="701040">
                  <a:moveTo>
                    <a:pt x="0" y="701039"/>
                  </a:moveTo>
                  <a:lnTo>
                    <a:pt x="9144000" y="701039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0103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755904" cy="758951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26540" y="-60897"/>
            <a:ext cx="682206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8935" marR="5080" indent="-356870">
              <a:lnSpc>
                <a:spcPct val="100000"/>
              </a:lnSpc>
              <a:spcBef>
                <a:spcPts val="105"/>
              </a:spcBef>
            </a:pPr>
            <a:r>
              <a:rPr sz="2400" dirty="0"/>
              <a:t>ФОП</a:t>
            </a:r>
            <a:r>
              <a:rPr sz="2400" spc="-25" dirty="0"/>
              <a:t> </a:t>
            </a:r>
            <a:r>
              <a:rPr sz="2400" dirty="0"/>
              <a:t>СОО</a:t>
            </a:r>
            <a:r>
              <a:rPr sz="2400" spc="-25" dirty="0"/>
              <a:t> </a:t>
            </a:r>
            <a:r>
              <a:rPr sz="2400" spc="-10" dirty="0"/>
              <a:t>включает</a:t>
            </a:r>
            <a:r>
              <a:rPr sz="2400" spc="-50" dirty="0"/>
              <a:t> </a:t>
            </a:r>
            <a:r>
              <a:rPr sz="2400" dirty="0"/>
              <a:t>19</a:t>
            </a:r>
            <a:r>
              <a:rPr sz="2400" spc="-25" dirty="0"/>
              <a:t> </a:t>
            </a:r>
            <a:r>
              <a:rPr sz="2400" spc="-15" dirty="0"/>
              <a:t>вариантов </a:t>
            </a:r>
            <a:r>
              <a:rPr sz="2400" spc="-765" dirty="0"/>
              <a:t> </a:t>
            </a:r>
            <a:r>
              <a:rPr sz="2400" spc="-5" dirty="0"/>
              <a:t>федерального</a:t>
            </a:r>
            <a:r>
              <a:rPr sz="2400" spc="-15" dirty="0"/>
              <a:t> </a:t>
            </a:r>
            <a:r>
              <a:rPr sz="2400" spc="-10" dirty="0"/>
              <a:t>учебного</a:t>
            </a:r>
            <a:r>
              <a:rPr sz="2400" spc="15" dirty="0"/>
              <a:t> </a:t>
            </a:r>
            <a:r>
              <a:rPr sz="2400" spc="-5" dirty="0"/>
              <a:t>плана</a:t>
            </a:r>
            <a:endParaRPr sz="2400" dirty="0"/>
          </a:p>
        </p:txBody>
      </p:sp>
      <p:sp>
        <p:nvSpPr>
          <p:cNvPr id="8" name="object 8"/>
          <p:cNvSpPr txBox="1"/>
          <p:nvPr/>
        </p:nvSpPr>
        <p:spPr>
          <a:xfrm>
            <a:off x="5836665" y="1122112"/>
            <a:ext cx="3122295" cy="19786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10"/>
              </a:spcBef>
              <a:tabLst>
                <a:tab pos="701675" algn="l"/>
                <a:tab pos="1942464" algn="l"/>
              </a:tabLst>
            </a:pPr>
            <a:r>
              <a:rPr sz="1600" spc="-50" dirty="0">
                <a:latin typeface="Microsoft Sans Serif"/>
                <a:cs typeface="Microsoft Sans Serif"/>
              </a:rPr>
              <a:t>Для</a:t>
            </a:r>
            <a:r>
              <a:rPr sz="1600" spc="325" dirty="0">
                <a:latin typeface="Microsoft Sans Serif"/>
                <a:cs typeface="Microsoft Sans Serif"/>
              </a:rPr>
              <a:t> </a:t>
            </a:r>
            <a:r>
              <a:rPr sz="1600" spc="-30" dirty="0">
                <a:latin typeface="Microsoft Sans Serif"/>
                <a:cs typeface="Microsoft Sans Serif"/>
              </a:rPr>
              <a:t>каждого </a:t>
            </a:r>
            <a:r>
              <a:rPr sz="1600" spc="-5" dirty="0">
                <a:latin typeface="Microsoft Sans Serif"/>
                <a:cs typeface="Microsoft Sans Serif"/>
              </a:rPr>
              <a:t>профиля </a:t>
            </a:r>
            <a:r>
              <a:rPr sz="1600" spc="-10" dirty="0">
                <a:latin typeface="Microsoft Sans Serif"/>
                <a:cs typeface="Microsoft Sans Serif"/>
              </a:rPr>
              <a:t>обучения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с	</a:t>
            </a:r>
            <a:r>
              <a:rPr sz="1600" spc="-15" dirty="0">
                <a:latin typeface="Microsoft Sans Serif"/>
                <a:cs typeface="Microsoft Sans Serif"/>
              </a:rPr>
              <a:t>у</a:t>
            </a:r>
            <a:r>
              <a:rPr sz="1600" spc="-10" dirty="0">
                <a:latin typeface="Microsoft Sans Serif"/>
                <a:cs typeface="Microsoft Sans Serif"/>
              </a:rPr>
              <a:t>ч</a:t>
            </a:r>
            <a:r>
              <a:rPr sz="1600" spc="-65" dirty="0">
                <a:latin typeface="Microsoft Sans Serif"/>
                <a:cs typeface="Microsoft Sans Serif"/>
              </a:rPr>
              <a:t>е</a:t>
            </a:r>
            <a:r>
              <a:rPr sz="1600" spc="-20" dirty="0">
                <a:latin typeface="Microsoft Sans Serif"/>
                <a:cs typeface="Microsoft Sans Serif"/>
              </a:rPr>
              <a:t>т</a:t>
            </a:r>
            <a:r>
              <a:rPr sz="1600" spc="-10" dirty="0">
                <a:latin typeface="Microsoft Sans Serif"/>
                <a:cs typeface="Microsoft Sans Serif"/>
              </a:rPr>
              <a:t>о</a:t>
            </a:r>
            <a:r>
              <a:rPr sz="1600" spc="-40" dirty="0">
                <a:latin typeface="Microsoft Sans Serif"/>
                <a:cs typeface="Microsoft Sans Serif"/>
              </a:rPr>
              <a:t>м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30" dirty="0">
                <a:latin typeface="Microsoft Sans Serif"/>
                <a:cs typeface="Microsoft Sans Serif"/>
              </a:rPr>
              <a:t>с</a:t>
            </a:r>
            <a:r>
              <a:rPr sz="1600" spc="-10" dirty="0">
                <a:latin typeface="Microsoft Sans Serif"/>
                <a:cs typeface="Microsoft Sans Serif"/>
              </a:rPr>
              <a:t>о</a:t>
            </a:r>
            <a:r>
              <a:rPr sz="1600" spc="-85" dirty="0">
                <a:latin typeface="Microsoft Sans Serif"/>
                <a:cs typeface="Microsoft Sans Serif"/>
              </a:rPr>
              <a:t>б</a:t>
            </a:r>
            <a:r>
              <a:rPr sz="1600" spc="10" dirty="0">
                <a:latin typeface="Microsoft Sans Serif"/>
                <a:cs typeface="Microsoft Sans Serif"/>
              </a:rPr>
              <a:t>л</a:t>
            </a:r>
            <a:r>
              <a:rPr sz="1600" spc="-15" dirty="0">
                <a:latin typeface="Microsoft Sans Serif"/>
                <a:cs typeface="Microsoft Sans Serif"/>
              </a:rPr>
              <a:t>ю</a:t>
            </a:r>
            <a:r>
              <a:rPr sz="1600" dirty="0">
                <a:latin typeface="Microsoft Sans Serif"/>
                <a:cs typeface="Microsoft Sans Serif"/>
              </a:rPr>
              <a:t>д</a:t>
            </a:r>
            <a:r>
              <a:rPr sz="1600" spc="-10" dirty="0">
                <a:latin typeface="Microsoft Sans Serif"/>
                <a:cs typeface="Microsoft Sans Serif"/>
              </a:rPr>
              <a:t>е</a:t>
            </a:r>
            <a:r>
              <a:rPr sz="1600" spc="-5" dirty="0">
                <a:latin typeface="Microsoft Sans Serif"/>
                <a:cs typeface="Microsoft Sans Serif"/>
              </a:rPr>
              <a:t>н</a:t>
            </a:r>
            <a:r>
              <a:rPr sz="1600" spc="-15" dirty="0">
                <a:latin typeface="Microsoft Sans Serif"/>
                <a:cs typeface="Microsoft Sans Serif"/>
              </a:rPr>
              <a:t>и</a:t>
            </a:r>
            <a:r>
              <a:rPr sz="1600" dirty="0">
                <a:latin typeface="Microsoft Sans Serif"/>
                <a:cs typeface="Microsoft Sans Serif"/>
              </a:rPr>
              <a:t>я  </a:t>
            </a:r>
            <a:r>
              <a:rPr sz="1600" spc="-10" dirty="0">
                <a:latin typeface="Microsoft Sans Serif"/>
                <a:cs typeface="Microsoft Sans Serif"/>
              </a:rPr>
              <a:t>требований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70" dirty="0">
                <a:latin typeface="Microsoft Sans Serif"/>
                <a:cs typeface="Microsoft Sans Serif"/>
              </a:rPr>
              <a:t>ФГОС</a:t>
            </a:r>
            <a:r>
              <a:rPr sz="1600" spc="29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среднего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общего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образования:</a:t>
            </a:r>
            <a:endParaRPr sz="1600" dirty="0">
              <a:latin typeface="Microsoft Sans Serif"/>
              <a:cs typeface="Microsoft Sans Serif"/>
            </a:endParaRPr>
          </a:p>
          <a:p>
            <a:pPr marL="173990" indent="-161925" algn="just">
              <a:lnSpc>
                <a:spcPct val="100000"/>
              </a:lnSpc>
              <a:spcBef>
                <a:spcPts val="5"/>
              </a:spcBef>
              <a:buSzPct val="93750"/>
              <a:buFont typeface="Wingdings"/>
              <a:buChar char=""/>
              <a:tabLst>
                <a:tab pos="174625" algn="l"/>
              </a:tabLst>
            </a:pPr>
            <a:r>
              <a:rPr sz="1600" spc="-15" dirty="0">
                <a:latin typeface="Microsoft Sans Serif"/>
                <a:cs typeface="Microsoft Sans Serif"/>
              </a:rPr>
              <a:t>включение</a:t>
            </a:r>
            <a:r>
              <a:rPr sz="1600" spc="490" dirty="0">
                <a:latin typeface="Microsoft Sans Serif"/>
                <a:cs typeface="Microsoft Sans Serif"/>
              </a:rPr>
              <a:t>  </a:t>
            </a:r>
            <a:r>
              <a:rPr sz="1600" spc="5" dirty="0">
                <a:latin typeface="Microsoft Sans Serif"/>
                <a:cs typeface="Microsoft Sans Serif"/>
              </a:rPr>
              <a:t>в   </a:t>
            </a:r>
            <a:r>
              <a:rPr sz="1600" spc="12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обязательную</a:t>
            </a:r>
            <a:endParaRPr sz="1600" dirty="0"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</a:pPr>
            <a:r>
              <a:rPr sz="1600" spc="-5" dirty="0">
                <a:latin typeface="Microsoft Sans Serif"/>
                <a:cs typeface="Microsoft Sans Serif"/>
              </a:rPr>
              <a:t>часть</a:t>
            </a:r>
            <a:r>
              <a:rPr sz="1600" spc="19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учебного</a:t>
            </a:r>
            <a:r>
              <a:rPr sz="1600" spc="18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плана</a:t>
            </a:r>
            <a:r>
              <a:rPr sz="1600" spc="160" dirty="0">
                <a:latin typeface="Microsoft Sans Serif"/>
                <a:cs typeface="Microsoft Sans Serif"/>
              </a:rPr>
              <a:t> </a:t>
            </a:r>
            <a:r>
              <a:rPr sz="1600" b="1" spc="-5" dirty="0">
                <a:latin typeface="Arial"/>
                <a:cs typeface="Arial"/>
              </a:rPr>
              <a:t>не</a:t>
            </a:r>
            <a:r>
              <a:rPr sz="1600" b="1" spc="16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менее</a:t>
            </a:r>
            <a:endParaRPr sz="1600" dirty="0">
              <a:latin typeface="Arial"/>
              <a:cs typeface="Arial"/>
            </a:endParaRPr>
          </a:p>
          <a:p>
            <a:pPr marL="12700" marR="11430" algn="just">
              <a:lnSpc>
                <a:spcPct val="100000"/>
              </a:lnSpc>
            </a:pPr>
            <a:r>
              <a:rPr sz="1600" spc="-5" dirty="0">
                <a:latin typeface="Microsoft Sans Serif"/>
                <a:cs typeface="Microsoft Sans Serif"/>
              </a:rPr>
              <a:t>13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учебных</a:t>
            </a:r>
            <a:r>
              <a:rPr sz="1600" spc="409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предметов </a:t>
            </a:r>
            <a:r>
              <a:rPr sz="1600" spc="-15" dirty="0">
                <a:latin typeface="Microsoft Sans Serif"/>
                <a:cs typeface="Microsoft Sans Serif"/>
              </a:rPr>
              <a:t> («Русский</a:t>
            </a:r>
            <a:r>
              <a:rPr sz="1600" spc="200" dirty="0">
                <a:latin typeface="Microsoft Sans Serif"/>
                <a:cs typeface="Microsoft Sans Serif"/>
              </a:rPr>
              <a:t> </a:t>
            </a:r>
            <a:r>
              <a:rPr sz="1600" spc="-30" dirty="0">
                <a:latin typeface="Microsoft Sans Serif"/>
                <a:cs typeface="Microsoft Sans Serif"/>
              </a:rPr>
              <a:t>язык»,</a:t>
            </a:r>
            <a:r>
              <a:rPr sz="1600" spc="22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«Литература»,</a:t>
            </a:r>
            <a:endParaRPr sz="160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36665" y="3195546"/>
            <a:ext cx="1453515" cy="5149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spc="-5" dirty="0">
                <a:latin typeface="Microsoft Sans Serif"/>
                <a:cs typeface="Microsoft Sans Serif"/>
              </a:rPr>
              <a:t>«Иностранный</a:t>
            </a:r>
            <a:endParaRPr sz="16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600" spc="-20" dirty="0">
                <a:latin typeface="Microsoft Sans Serif"/>
                <a:cs typeface="Microsoft Sans Serif"/>
              </a:rPr>
              <a:t>«Математика»,</a:t>
            </a:r>
            <a:endParaRPr sz="1600" dirty="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394160" y="3133455"/>
            <a:ext cx="1511935" cy="5149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10"/>
              </a:spcBef>
            </a:pPr>
            <a:r>
              <a:rPr sz="1600" spc="-30" dirty="0">
                <a:latin typeface="Microsoft Sans Serif"/>
                <a:cs typeface="Microsoft Sans Serif"/>
              </a:rPr>
              <a:t>язык»,</a:t>
            </a:r>
            <a:endParaRPr sz="1600" dirty="0">
              <a:latin typeface="Microsoft Sans Serif"/>
              <a:cs typeface="Microsoft Sans Serif"/>
            </a:endParaRPr>
          </a:p>
          <a:p>
            <a:pPr marR="8255" algn="r">
              <a:lnSpc>
                <a:spcPct val="100000"/>
              </a:lnSpc>
            </a:pPr>
            <a:r>
              <a:rPr sz="1600" spc="-15" dirty="0">
                <a:latin typeface="Microsoft Sans Serif"/>
                <a:cs typeface="Microsoft Sans Serif"/>
              </a:rPr>
              <a:t>Информатика»,</a:t>
            </a:r>
            <a:endParaRPr sz="1600" dirty="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25312" y="3746473"/>
            <a:ext cx="1364868" cy="124457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spc="-5" dirty="0">
                <a:latin typeface="Microsoft Sans Serif"/>
                <a:cs typeface="Microsoft Sans Serif"/>
              </a:rPr>
              <a:t>«История»,</a:t>
            </a:r>
            <a:endParaRPr sz="16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spc="-20" dirty="0">
                <a:latin typeface="Microsoft Sans Serif"/>
                <a:cs typeface="Microsoft Sans Serif"/>
              </a:rPr>
              <a:t>«География»,</a:t>
            </a:r>
            <a:endParaRPr sz="16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600" spc="-15" dirty="0">
                <a:latin typeface="Microsoft Sans Serif"/>
                <a:cs typeface="Microsoft Sans Serif"/>
              </a:rPr>
              <a:t>«Химия»,</a:t>
            </a:r>
            <a:endParaRPr sz="16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600" spc="-30" dirty="0">
                <a:latin typeface="Microsoft Sans Serif"/>
                <a:cs typeface="Microsoft Sans Serif"/>
              </a:rPr>
              <a:t>«Физическая</a:t>
            </a:r>
            <a:endParaRPr sz="16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Microsoft Sans Serif"/>
                <a:cs typeface="Microsoft Sans Serif"/>
              </a:rPr>
              <a:t>«Основы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7139179" y="3793328"/>
            <a:ext cx="1815464" cy="1246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6985" algn="r">
              <a:lnSpc>
                <a:spcPct val="100000"/>
              </a:lnSpc>
              <a:spcBef>
                <a:spcPts val="105"/>
              </a:spcBef>
            </a:pPr>
            <a:r>
              <a:rPr sz="1600" spc="-15" dirty="0">
                <a:latin typeface="Microsoft Sans Serif"/>
                <a:cs typeface="Microsoft Sans Serif"/>
              </a:rPr>
              <a:t>Обществознание»,</a:t>
            </a:r>
            <a:endParaRPr sz="1600" dirty="0">
              <a:latin typeface="Microsoft Sans Serif"/>
              <a:cs typeface="Microsoft Sans Serif"/>
            </a:endParaRPr>
          </a:p>
          <a:p>
            <a:pPr marR="10160" algn="r">
              <a:lnSpc>
                <a:spcPct val="100000"/>
              </a:lnSpc>
              <a:spcBef>
                <a:spcPts val="5"/>
              </a:spcBef>
            </a:pPr>
            <a:r>
              <a:rPr sz="1600" spc="-40" dirty="0">
                <a:latin typeface="Microsoft Sans Serif"/>
                <a:cs typeface="Microsoft Sans Serif"/>
              </a:rPr>
              <a:t>«Физика»,</a:t>
            </a:r>
            <a:endParaRPr sz="1600" dirty="0">
              <a:latin typeface="Microsoft Sans Serif"/>
              <a:cs typeface="Microsoft Sans Serif"/>
            </a:endParaRPr>
          </a:p>
          <a:p>
            <a:pPr marL="518795" marR="5080" indent="109220" algn="r">
              <a:lnSpc>
                <a:spcPct val="100000"/>
              </a:lnSpc>
            </a:pPr>
            <a:r>
              <a:rPr sz="1600" spc="-10" dirty="0">
                <a:latin typeface="Microsoft Sans Serif"/>
                <a:cs typeface="Microsoft Sans Serif"/>
              </a:rPr>
              <a:t>«Биология»,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30" dirty="0">
                <a:latin typeface="Microsoft Sans Serif"/>
                <a:cs typeface="Microsoft Sans Serif"/>
              </a:rPr>
              <a:t>культура», 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35" dirty="0">
                <a:latin typeface="Microsoft Sans Serif"/>
                <a:cs typeface="Microsoft Sans Serif"/>
              </a:rPr>
              <a:t>бе</a:t>
            </a:r>
            <a:r>
              <a:rPr sz="1600" spc="-85" dirty="0">
                <a:latin typeface="Microsoft Sans Serif"/>
                <a:cs typeface="Microsoft Sans Serif"/>
              </a:rPr>
              <a:t>з</a:t>
            </a:r>
            <a:r>
              <a:rPr sz="1600" spc="-10" dirty="0">
                <a:latin typeface="Microsoft Sans Serif"/>
                <a:cs typeface="Microsoft Sans Serif"/>
              </a:rPr>
              <a:t>о</a:t>
            </a:r>
            <a:r>
              <a:rPr sz="1600" spc="-30" dirty="0">
                <a:latin typeface="Microsoft Sans Serif"/>
                <a:cs typeface="Microsoft Sans Serif"/>
              </a:rPr>
              <a:t>п</a:t>
            </a:r>
            <a:r>
              <a:rPr sz="1600" spc="-35" dirty="0">
                <a:latin typeface="Microsoft Sans Serif"/>
                <a:cs typeface="Microsoft Sans Serif"/>
              </a:rPr>
              <a:t>а</a:t>
            </a:r>
            <a:r>
              <a:rPr sz="1600" spc="5" dirty="0">
                <a:latin typeface="Microsoft Sans Serif"/>
                <a:cs typeface="Microsoft Sans Serif"/>
              </a:rPr>
              <a:t>с</a:t>
            </a:r>
            <a:r>
              <a:rPr sz="1600" spc="-5" dirty="0">
                <a:latin typeface="Microsoft Sans Serif"/>
                <a:cs typeface="Microsoft Sans Serif"/>
              </a:rPr>
              <a:t>н</a:t>
            </a:r>
            <a:r>
              <a:rPr sz="1600" spc="-30" dirty="0">
                <a:latin typeface="Microsoft Sans Serif"/>
                <a:cs typeface="Microsoft Sans Serif"/>
              </a:rPr>
              <a:t>о</a:t>
            </a:r>
            <a:r>
              <a:rPr sz="1600" spc="5" dirty="0">
                <a:latin typeface="Microsoft Sans Serif"/>
                <a:cs typeface="Microsoft Sans Serif"/>
              </a:rPr>
              <a:t>ст</a:t>
            </a:r>
            <a:r>
              <a:rPr sz="1600" dirty="0">
                <a:latin typeface="Microsoft Sans Serif"/>
                <a:cs typeface="Microsoft Sans Serif"/>
              </a:rPr>
              <a:t>и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836665" y="5047330"/>
            <a:ext cx="3231135" cy="1266372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8905">
              <a:lnSpc>
                <a:spcPct val="100000"/>
              </a:lnSpc>
              <a:spcBef>
                <a:spcPts val="315"/>
              </a:spcBef>
            </a:pPr>
            <a:r>
              <a:rPr sz="1600" spc="-15" dirty="0">
                <a:latin typeface="Microsoft Sans Serif"/>
                <a:cs typeface="Microsoft Sans Serif"/>
              </a:rPr>
              <a:t>жизнедеятельности»);</a:t>
            </a:r>
            <a:endParaRPr sz="1600" dirty="0">
              <a:latin typeface="Microsoft Sans Serif"/>
              <a:cs typeface="Microsoft Sans Serif"/>
            </a:endParaRPr>
          </a:p>
          <a:p>
            <a:pPr marL="12700">
              <a:lnSpc>
                <a:spcPts val="1925"/>
              </a:lnSpc>
              <a:spcBef>
                <a:spcPts val="235"/>
              </a:spcBef>
            </a:pPr>
            <a:r>
              <a:rPr sz="1800" b="1" spc="-15" dirty="0">
                <a:solidFill>
                  <a:srgbClr val="C00000"/>
                </a:solidFill>
                <a:latin typeface="Calibri"/>
                <a:cs typeface="Calibri"/>
              </a:rPr>
              <a:t>ВАЖНО!</a:t>
            </a:r>
            <a:endParaRPr sz="1800" dirty="0">
              <a:latin typeface="Calibri"/>
              <a:cs typeface="Calibri"/>
            </a:endParaRPr>
          </a:p>
          <a:p>
            <a:pPr marL="290830" indent="-162560">
              <a:lnSpc>
                <a:spcPts val="1685"/>
              </a:lnSpc>
              <a:buSzPct val="93750"/>
              <a:buFont typeface="Wingdings"/>
              <a:buChar char=""/>
              <a:tabLst>
                <a:tab pos="291465" algn="l"/>
                <a:tab pos="1400175" algn="l"/>
                <a:tab pos="1882139" algn="l"/>
                <a:tab pos="2741930" algn="l"/>
              </a:tabLst>
            </a:pPr>
            <a:r>
              <a:rPr sz="1600" spc="-15" dirty="0">
                <a:latin typeface="Microsoft Sans Serif"/>
                <a:cs typeface="Microsoft Sans Serif"/>
              </a:rPr>
              <a:t>и</a:t>
            </a:r>
            <a:r>
              <a:rPr sz="1600" spc="-85" dirty="0">
                <a:latin typeface="Microsoft Sans Serif"/>
                <a:cs typeface="Microsoft Sans Serif"/>
              </a:rPr>
              <a:t>з</a:t>
            </a:r>
            <a:r>
              <a:rPr sz="1600" spc="-15" dirty="0">
                <a:latin typeface="Microsoft Sans Serif"/>
                <a:cs typeface="Microsoft Sans Serif"/>
              </a:rPr>
              <a:t>у</a:t>
            </a:r>
            <a:r>
              <a:rPr sz="1600" spc="-5" dirty="0">
                <a:latin typeface="Microsoft Sans Serif"/>
                <a:cs typeface="Microsoft Sans Serif"/>
              </a:rPr>
              <a:t>чен</a:t>
            </a:r>
            <a:r>
              <a:rPr sz="1600" spc="-20" dirty="0">
                <a:latin typeface="Microsoft Sans Serif"/>
                <a:cs typeface="Microsoft Sans Serif"/>
              </a:rPr>
              <a:t>и</a:t>
            </a:r>
            <a:r>
              <a:rPr sz="1600" dirty="0">
                <a:latin typeface="Microsoft Sans Serif"/>
                <a:cs typeface="Microsoft Sans Serif"/>
              </a:rPr>
              <a:t>е	</a:t>
            </a:r>
            <a:r>
              <a:rPr sz="1600" b="1" spc="-15" dirty="0">
                <a:latin typeface="Arial"/>
                <a:cs typeface="Arial"/>
              </a:rPr>
              <a:t>н</a:t>
            </a:r>
            <a:r>
              <a:rPr sz="1600" b="1" dirty="0">
                <a:latin typeface="Arial"/>
                <a:cs typeface="Arial"/>
              </a:rPr>
              <a:t>е	</a:t>
            </a:r>
            <a:r>
              <a:rPr sz="1600" b="1" spc="10" dirty="0">
                <a:latin typeface="Arial"/>
                <a:cs typeface="Arial"/>
              </a:rPr>
              <a:t>м</a:t>
            </a:r>
            <a:r>
              <a:rPr sz="1600" b="1" spc="-10" dirty="0">
                <a:latin typeface="Arial"/>
                <a:cs typeface="Arial"/>
              </a:rPr>
              <a:t>е</a:t>
            </a:r>
            <a:r>
              <a:rPr sz="1600" b="1" spc="-15" dirty="0">
                <a:latin typeface="Arial"/>
                <a:cs typeface="Arial"/>
              </a:rPr>
              <a:t>н</a:t>
            </a:r>
            <a:r>
              <a:rPr sz="1600" b="1" spc="-10" dirty="0">
                <a:latin typeface="Arial"/>
                <a:cs typeface="Arial"/>
              </a:rPr>
              <a:t>е</a:t>
            </a:r>
            <a:r>
              <a:rPr sz="1600" b="1" dirty="0">
                <a:latin typeface="Arial"/>
                <a:cs typeface="Arial"/>
              </a:rPr>
              <a:t>е	</a:t>
            </a:r>
            <a:r>
              <a:rPr sz="1600" b="1" spc="15" dirty="0">
                <a:latin typeface="Arial"/>
                <a:cs typeface="Arial"/>
              </a:rPr>
              <a:t>д</a:t>
            </a:r>
            <a:r>
              <a:rPr sz="1600" b="1" spc="-30" dirty="0">
                <a:latin typeface="Arial"/>
                <a:cs typeface="Arial"/>
              </a:rPr>
              <a:t>в</a:t>
            </a:r>
            <a:r>
              <a:rPr sz="1600" b="1" spc="-35" dirty="0">
                <a:latin typeface="Arial"/>
                <a:cs typeface="Arial"/>
              </a:rPr>
              <a:t>у</a:t>
            </a:r>
            <a:r>
              <a:rPr sz="1600" b="1" dirty="0">
                <a:latin typeface="Arial"/>
                <a:cs typeface="Arial"/>
              </a:rPr>
              <a:t>х</a:t>
            </a:r>
            <a:endParaRPr sz="1600" dirty="0">
              <a:latin typeface="Arial"/>
              <a:cs typeface="Arial"/>
            </a:endParaRPr>
          </a:p>
          <a:p>
            <a:pPr marL="128905">
              <a:lnSpc>
                <a:spcPct val="100000"/>
              </a:lnSpc>
              <a:tabLst>
                <a:tab pos="1452245" algn="l"/>
                <a:tab pos="2995295" algn="l"/>
              </a:tabLst>
            </a:pPr>
            <a:r>
              <a:rPr sz="1600" spc="-15" dirty="0">
                <a:latin typeface="Microsoft Sans Serif"/>
                <a:cs typeface="Microsoft Sans Serif"/>
              </a:rPr>
              <a:t>у</a:t>
            </a:r>
            <a:r>
              <a:rPr sz="1600" spc="-10" dirty="0">
                <a:latin typeface="Microsoft Sans Serif"/>
                <a:cs typeface="Microsoft Sans Serif"/>
              </a:rPr>
              <a:t>ч</a:t>
            </a:r>
            <a:r>
              <a:rPr sz="1600" spc="-40" dirty="0">
                <a:latin typeface="Microsoft Sans Serif"/>
                <a:cs typeface="Microsoft Sans Serif"/>
              </a:rPr>
              <a:t>е</a:t>
            </a:r>
            <a:r>
              <a:rPr sz="1600" spc="-10" dirty="0">
                <a:latin typeface="Microsoft Sans Serif"/>
                <a:cs typeface="Microsoft Sans Serif"/>
              </a:rPr>
              <a:t>б</a:t>
            </a:r>
            <a:r>
              <a:rPr sz="1600" spc="-5" dirty="0">
                <a:latin typeface="Microsoft Sans Serif"/>
                <a:cs typeface="Microsoft Sans Serif"/>
              </a:rPr>
              <a:t>н</a:t>
            </a:r>
            <a:r>
              <a:rPr sz="1600" spc="15" dirty="0">
                <a:latin typeface="Microsoft Sans Serif"/>
                <a:cs typeface="Microsoft Sans Serif"/>
              </a:rPr>
              <a:t>ы</a:t>
            </a:r>
            <a:r>
              <a:rPr sz="1600" dirty="0">
                <a:latin typeface="Microsoft Sans Serif"/>
                <a:cs typeface="Microsoft Sans Serif"/>
              </a:rPr>
              <a:t>х	</a:t>
            </a:r>
            <a:r>
              <a:rPr sz="1600" spc="-30" dirty="0">
                <a:latin typeface="Microsoft Sans Serif"/>
                <a:cs typeface="Microsoft Sans Serif"/>
              </a:rPr>
              <a:t>п</a:t>
            </a:r>
            <a:r>
              <a:rPr sz="1600" spc="-10" dirty="0">
                <a:latin typeface="Microsoft Sans Serif"/>
                <a:cs typeface="Microsoft Sans Serif"/>
              </a:rPr>
              <a:t>р</a:t>
            </a:r>
            <a:r>
              <a:rPr sz="1600" spc="-35" dirty="0">
                <a:latin typeface="Microsoft Sans Serif"/>
                <a:cs typeface="Microsoft Sans Serif"/>
              </a:rPr>
              <a:t>е</a:t>
            </a:r>
            <a:r>
              <a:rPr sz="1600" spc="-15" dirty="0">
                <a:latin typeface="Microsoft Sans Serif"/>
                <a:cs typeface="Microsoft Sans Serif"/>
              </a:rPr>
              <a:t>дм</a:t>
            </a:r>
            <a:r>
              <a:rPr sz="1600" spc="-70" dirty="0">
                <a:latin typeface="Microsoft Sans Serif"/>
                <a:cs typeface="Microsoft Sans Serif"/>
              </a:rPr>
              <a:t>е</a:t>
            </a:r>
            <a:r>
              <a:rPr sz="1600" spc="-20" dirty="0">
                <a:latin typeface="Microsoft Sans Serif"/>
                <a:cs typeface="Microsoft Sans Serif"/>
              </a:rPr>
              <a:t>т</a:t>
            </a:r>
            <a:r>
              <a:rPr sz="1600" spc="-10" dirty="0">
                <a:latin typeface="Microsoft Sans Serif"/>
                <a:cs typeface="Microsoft Sans Serif"/>
              </a:rPr>
              <a:t>о</a:t>
            </a:r>
            <a:r>
              <a:rPr sz="1600" spc="5" dirty="0">
                <a:latin typeface="Microsoft Sans Serif"/>
                <a:cs typeface="Microsoft Sans Serif"/>
              </a:rPr>
              <a:t>в</a:t>
            </a:r>
            <a:r>
              <a:rPr sz="1600" dirty="0">
                <a:latin typeface="Microsoft Sans Serif"/>
                <a:cs typeface="Microsoft Sans Serif"/>
              </a:rPr>
              <a:t>	на</a:t>
            </a:r>
          </a:p>
          <a:p>
            <a:pPr marL="128905">
              <a:lnSpc>
                <a:spcPct val="100000"/>
              </a:lnSpc>
            </a:pPr>
            <a:r>
              <a:rPr sz="1600" spc="-15" dirty="0">
                <a:latin typeface="Microsoft Sans Serif"/>
                <a:cs typeface="Microsoft Sans Serif"/>
              </a:rPr>
              <a:t>углубленном </a:t>
            </a:r>
            <a:r>
              <a:rPr sz="1600" spc="-5" dirty="0">
                <a:latin typeface="Microsoft Sans Serif"/>
                <a:cs typeface="Microsoft Sans Serif"/>
              </a:rPr>
              <a:t>уровне.</a:t>
            </a:r>
            <a:endParaRPr sz="1600" dirty="0">
              <a:latin typeface="Microsoft Sans Serif"/>
              <a:cs typeface="Microsoft Sans Serif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7371699"/>
              </p:ext>
            </p:extLst>
          </p:nvPr>
        </p:nvGraphicFramePr>
        <p:xfrm>
          <a:off x="228599" y="1148354"/>
          <a:ext cx="5466076" cy="5650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5536"/>
                <a:gridCol w="1285270"/>
                <a:gridCol w="1285270"/>
              </a:tblGrid>
              <a:tr h="182585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Учебный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3363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изучения предмета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3363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92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Базовый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336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Углубленный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3363" marB="0"/>
                </a:tc>
              </a:tr>
              <a:tr h="1873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Обязательная часть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336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7206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7206" marB="0"/>
                </a:tc>
              </a:tr>
              <a:tr h="1873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336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 – 2 часа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336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7206" marB="0"/>
                </a:tc>
              </a:tr>
              <a:tr h="1825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 – 3 часа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336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 – 5 часов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3363" marB="0"/>
                </a:tc>
              </a:tr>
              <a:tr h="1873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Родной язык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336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 – 2 часа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336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7206" marB="0"/>
                </a:tc>
              </a:tr>
              <a:tr h="1873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Родная литература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 – 1 час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384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7206" marB="0"/>
                </a:tc>
              </a:tr>
              <a:tr h="1829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384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 – 3 часа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384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 – 5 часов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3843" marB="0"/>
                </a:tc>
              </a:tr>
              <a:tr h="1873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Второй иностранный язык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 – 2 часа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384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7206" marB="0"/>
                </a:tc>
              </a:tr>
              <a:tr h="3771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Алгебра и начала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математического анализа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384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 – 2 часа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384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 – 4 часа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3843" marB="0"/>
                </a:tc>
              </a:tr>
              <a:tr h="1829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Геометрия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 – 2 часа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384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 – 3 часа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3843" marB="0"/>
                </a:tc>
              </a:tr>
              <a:tr h="1829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Вероятность и статистика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 – 1 час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384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 – 1 час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3843" marB="0"/>
                </a:tc>
              </a:tr>
              <a:tr h="1829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 – 1 час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384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 – 4 часа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3843" marB="0"/>
                </a:tc>
              </a:tr>
              <a:tr h="1829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384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 – 2 часа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384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 – 4 часа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3843" marB="0"/>
                </a:tc>
              </a:tr>
              <a:tr h="1835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 – 2 часа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432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 – 4 часа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4323" marB="0"/>
                </a:tc>
              </a:tr>
              <a:tr h="1835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 – 1 час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432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 – 3 часа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4323" marB="0"/>
                </a:tc>
              </a:tr>
              <a:tr h="1835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432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 – 2 часа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432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 – 5 часов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4323" marB="0"/>
                </a:tc>
              </a:tr>
              <a:tr h="1835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 – 1 час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432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 – 3 часа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4323" marB="0"/>
                </a:tc>
              </a:tr>
              <a:tr h="1835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 – 1 час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432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 – 3 часа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4323" marB="0"/>
                </a:tc>
              </a:tr>
              <a:tr h="3613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безопасности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защиты Родины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432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 – 1 час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432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7206" marB="0"/>
                </a:tc>
              </a:tr>
              <a:tr h="1873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432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 – 2 часа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480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7206" marB="0"/>
                </a:tc>
              </a:tr>
              <a:tr h="1873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Индивидуальный проект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7206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час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480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7206" marB="0"/>
                </a:tc>
              </a:tr>
              <a:tr h="3626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Дополнительные учебные предметы, курсы по выбору обучающихся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480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7206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7206" marB="0"/>
                </a:tc>
              </a:tr>
              <a:tr h="5405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Максимально допустимая недельная нагрузка в соответствии с действующими СанПиН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5284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часов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6" marR="7206" marT="5284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0"/>
            <a:ext cx="9156700" cy="1430020"/>
            <a:chOff x="-6350" y="0"/>
            <a:chExt cx="9156700" cy="1430020"/>
          </a:xfrm>
        </p:grpSpPr>
        <p:sp>
          <p:nvSpPr>
            <p:cNvPr id="3" name="object 3"/>
            <p:cNvSpPr/>
            <p:nvPr/>
          </p:nvSpPr>
          <p:spPr>
            <a:xfrm>
              <a:off x="0" y="722376"/>
              <a:ext cx="9144000" cy="701040"/>
            </a:xfrm>
            <a:custGeom>
              <a:avLst/>
              <a:gdLst/>
              <a:ahLst/>
              <a:cxnLst/>
              <a:rect l="l" t="t" r="r" b="b"/>
              <a:pathLst>
                <a:path w="9144000" h="701040">
                  <a:moveTo>
                    <a:pt x="9144000" y="0"/>
                  </a:moveTo>
                  <a:lnTo>
                    <a:pt x="0" y="0"/>
                  </a:lnTo>
                  <a:lnTo>
                    <a:pt x="0" y="701039"/>
                  </a:lnTo>
                  <a:lnTo>
                    <a:pt x="9144000" y="701039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722376"/>
              <a:ext cx="9144000" cy="701040"/>
            </a:xfrm>
            <a:custGeom>
              <a:avLst/>
              <a:gdLst/>
              <a:ahLst/>
              <a:cxnLst/>
              <a:rect l="l" t="t" r="r" b="b"/>
              <a:pathLst>
                <a:path w="9144000" h="701040">
                  <a:moveTo>
                    <a:pt x="0" y="701039"/>
                  </a:moveTo>
                  <a:lnTo>
                    <a:pt x="9144000" y="701039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0103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755904" cy="758951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576573" y="21081"/>
            <a:ext cx="345694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spc="-5" dirty="0"/>
              <a:t>Профили</a:t>
            </a:r>
            <a:r>
              <a:rPr sz="2800" spc="-65" dirty="0"/>
              <a:t> </a:t>
            </a:r>
            <a:r>
              <a:rPr sz="2800" spc="-15" dirty="0"/>
              <a:t>обучения</a:t>
            </a:r>
            <a:endParaRPr sz="2800"/>
          </a:p>
        </p:txBody>
      </p:sp>
      <p:grpSp>
        <p:nvGrpSpPr>
          <p:cNvPr id="8" name="object 8"/>
          <p:cNvGrpSpPr/>
          <p:nvPr/>
        </p:nvGrpSpPr>
        <p:grpSpPr>
          <a:xfrm>
            <a:off x="4806696" y="728472"/>
            <a:ext cx="4337685" cy="1409700"/>
            <a:chOff x="4806696" y="728472"/>
            <a:chExt cx="4337685" cy="140970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06696" y="801674"/>
              <a:ext cx="4259453" cy="119311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17592" y="728472"/>
              <a:ext cx="4026408" cy="140944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18176" y="822960"/>
              <a:ext cx="3791712" cy="107899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867910" y="1145920"/>
              <a:ext cx="33655" cy="22860"/>
            </a:xfrm>
            <a:custGeom>
              <a:avLst/>
              <a:gdLst/>
              <a:ahLst/>
              <a:cxnLst/>
              <a:rect l="l" t="t" r="r" b="b"/>
              <a:pathLst>
                <a:path w="33654" h="22859">
                  <a:moveTo>
                    <a:pt x="33654" y="0"/>
                  </a:moveTo>
                  <a:lnTo>
                    <a:pt x="0" y="22605"/>
                  </a:lnTo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218176" y="822960"/>
            <a:ext cx="3792220" cy="1079500"/>
          </a:xfrm>
          <a:prstGeom prst="rect">
            <a:avLst/>
          </a:prstGeom>
          <a:ln w="12192">
            <a:solidFill>
              <a:srgbClr val="41709C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975"/>
              </a:lnSpc>
            </a:pPr>
            <a:r>
              <a:rPr sz="1800" b="1" i="1" dirty="0">
                <a:latin typeface="Calibri"/>
                <a:cs typeface="Calibri"/>
              </a:rPr>
              <a:t>Ориентирован</a:t>
            </a:r>
            <a:r>
              <a:rPr sz="1800" b="1" i="1" spc="-9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на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b="1" i="1" spc="-5" dirty="0">
                <a:latin typeface="Calibri"/>
                <a:cs typeface="Calibri"/>
              </a:rPr>
              <a:t>производственную,</a:t>
            </a:r>
            <a:r>
              <a:rPr sz="1800" b="1" i="1" spc="-35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инженерную</a:t>
            </a:r>
            <a:r>
              <a:rPr sz="1800" b="1" i="1" spc="38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и</a:t>
            </a:r>
            <a:endParaRPr sz="1800">
              <a:latin typeface="Calibri"/>
              <a:cs typeface="Calibri"/>
            </a:endParaRPr>
          </a:p>
          <a:p>
            <a:pPr marL="622935" marR="616585" algn="ctr">
              <a:lnSpc>
                <a:spcPct val="100000"/>
              </a:lnSpc>
            </a:pPr>
            <a:r>
              <a:rPr sz="1800" b="1" i="1" spc="5" dirty="0">
                <a:latin typeface="Calibri"/>
                <a:cs typeface="Calibri"/>
              </a:rPr>
              <a:t>ин</a:t>
            </a:r>
            <a:r>
              <a:rPr sz="1800" b="1" i="1" dirty="0">
                <a:latin typeface="Calibri"/>
                <a:cs typeface="Calibri"/>
              </a:rPr>
              <a:t>ф</a:t>
            </a:r>
            <a:r>
              <a:rPr sz="1800" b="1" i="1" spc="5" dirty="0">
                <a:latin typeface="Calibri"/>
                <a:cs typeface="Calibri"/>
              </a:rPr>
              <a:t>ор</a:t>
            </a:r>
            <a:r>
              <a:rPr sz="1800" b="1" i="1" spc="10" dirty="0">
                <a:latin typeface="Calibri"/>
                <a:cs typeface="Calibri"/>
              </a:rPr>
              <a:t>м</a:t>
            </a:r>
            <a:r>
              <a:rPr sz="1800" b="1" i="1" spc="5" dirty="0">
                <a:latin typeface="Calibri"/>
                <a:cs typeface="Calibri"/>
              </a:rPr>
              <a:t>ацио</a:t>
            </a:r>
            <a:r>
              <a:rPr sz="1800" b="1" i="1" spc="-15" dirty="0">
                <a:latin typeface="Calibri"/>
                <a:cs typeface="Calibri"/>
              </a:rPr>
              <a:t>н</a:t>
            </a:r>
            <a:r>
              <a:rPr sz="1800" b="1" i="1" spc="5" dirty="0">
                <a:latin typeface="Calibri"/>
                <a:cs typeface="Calibri"/>
              </a:rPr>
              <a:t>н</a:t>
            </a:r>
            <a:r>
              <a:rPr sz="1800" b="1" i="1" spc="-10" dirty="0">
                <a:latin typeface="Calibri"/>
                <a:cs typeface="Calibri"/>
              </a:rPr>
              <a:t>у</a:t>
            </a:r>
            <a:r>
              <a:rPr sz="1800" b="1" i="1" dirty="0">
                <a:latin typeface="Calibri"/>
                <a:cs typeface="Calibri"/>
              </a:rPr>
              <a:t>ю</a:t>
            </a:r>
            <a:r>
              <a:rPr sz="1800" b="1" i="1" spc="-6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сфе</a:t>
            </a:r>
            <a:r>
              <a:rPr sz="1800" b="1" i="1" spc="10" dirty="0">
                <a:latin typeface="Calibri"/>
                <a:cs typeface="Calibri"/>
              </a:rPr>
              <a:t>р</a:t>
            </a:r>
            <a:r>
              <a:rPr sz="1800" b="1" i="1" dirty="0">
                <a:latin typeface="Calibri"/>
                <a:cs typeface="Calibri"/>
              </a:rPr>
              <a:t>ы  </a:t>
            </a:r>
            <a:r>
              <a:rPr sz="1800" b="1" i="1" spc="-5" dirty="0">
                <a:latin typeface="Calibri"/>
                <a:cs typeface="Calibri"/>
              </a:rPr>
              <a:t>деятельности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11937" y="759409"/>
            <a:ext cx="4772025" cy="103489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3655">
              <a:lnSpc>
                <a:spcPct val="100000"/>
              </a:lnSpc>
              <a:spcBef>
                <a:spcPts val="110"/>
              </a:spcBef>
            </a:pPr>
            <a:r>
              <a:rPr sz="1400" b="1" spc="-125" dirty="0">
                <a:solidFill>
                  <a:srgbClr val="C00000"/>
                </a:solidFill>
                <a:latin typeface="Calibri"/>
                <a:cs typeface="Calibri"/>
              </a:rPr>
              <a:t>Т</a:t>
            </a:r>
            <a:r>
              <a:rPr sz="1400" b="1" spc="-15" dirty="0">
                <a:solidFill>
                  <a:srgbClr val="C00000"/>
                </a:solidFill>
                <a:latin typeface="Calibri"/>
                <a:cs typeface="Calibri"/>
              </a:rPr>
              <a:t>е</a:t>
            </a:r>
            <a:r>
              <a:rPr sz="1400" b="1" spc="-5" dirty="0">
                <a:solidFill>
                  <a:srgbClr val="C00000"/>
                </a:solidFill>
                <a:latin typeface="Calibri"/>
                <a:cs typeface="Calibri"/>
              </a:rPr>
              <a:t>х</a:t>
            </a:r>
            <a:r>
              <a:rPr sz="1400" b="1" spc="15" dirty="0">
                <a:solidFill>
                  <a:srgbClr val="C00000"/>
                </a:solidFill>
                <a:latin typeface="Calibri"/>
                <a:cs typeface="Calibri"/>
              </a:rPr>
              <a:t>н</a:t>
            </a:r>
            <a:r>
              <a:rPr sz="1400" b="1" spc="-25" dirty="0">
                <a:solidFill>
                  <a:srgbClr val="C00000"/>
                </a:solidFill>
                <a:latin typeface="Calibri"/>
                <a:cs typeface="Calibri"/>
              </a:rPr>
              <a:t>о</a:t>
            </a:r>
            <a:r>
              <a:rPr sz="1400" b="1" spc="-5" dirty="0">
                <a:solidFill>
                  <a:srgbClr val="C00000"/>
                </a:solidFill>
                <a:latin typeface="Calibri"/>
                <a:cs typeface="Calibri"/>
              </a:rPr>
              <a:t>л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ог</a:t>
            </a:r>
            <a:r>
              <a:rPr sz="1400" b="1" spc="-5" dirty="0">
                <a:solidFill>
                  <a:srgbClr val="C00000"/>
                </a:solidFill>
                <a:latin typeface="Calibri"/>
                <a:cs typeface="Calibri"/>
              </a:rPr>
              <a:t>и</a:t>
            </a:r>
            <a:r>
              <a:rPr sz="1400" b="1" spc="5" dirty="0">
                <a:solidFill>
                  <a:srgbClr val="C00000"/>
                </a:solidFill>
                <a:latin typeface="Calibri"/>
                <a:cs typeface="Calibri"/>
              </a:rPr>
              <a:t>че</a:t>
            </a:r>
            <a:r>
              <a:rPr sz="1400" b="1" spc="-5" dirty="0">
                <a:solidFill>
                  <a:srgbClr val="C00000"/>
                </a:solidFill>
                <a:latin typeface="Calibri"/>
                <a:cs typeface="Calibri"/>
              </a:rPr>
              <a:t>ски</a:t>
            </a:r>
            <a:r>
              <a:rPr sz="1400" b="1" spc="5" dirty="0">
                <a:solidFill>
                  <a:srgbClr val="C00000"/>
                </a:solidFill>
                <a:latin typeface="Calibri"/>
                <a:cs typeface="Calibri"/>
              </a:rPr>
              <a:t>й</a:t>
            </a:r>
            <a:r>
              <a:rPr sz="1400" b="1" spc="-8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sz="1400" b="1" spc="-5" dirty="0">
                <a:solidFill>
                  <a:srgbClr val="C00000"/>
                </a:solidFill>
                <a:latin typeface="Calibri"/>
                <a:cs typeface="Calibri"/>
              </a:rPr>
              <a:t>и</a:t>
            </a:r>
            <a:r>
              <a:rPr sz="1400" b="1" spc="10" dirty="0">
                <a:solidFill>
                  <a:srgbClr val="C00000"/>
                </a:solidFill>
                <a:latin typeface="Calibri"/>
                <a:cs typeface="Calibri"/>
              </a:rPr>
              <a:t>н</a:t>
            </a:r>
            <a:r>
              <a:rPr sz="1400" b="1" spc="-35" dirty="0">
                <a:solidFill>
                  <a:srgbClr val="C00000"/>
                </a:solidFill>
                <a:latin typeface="Calibri"/>
                <a:cs typeface="Calibri"/>
              </a:rPr>
              <a:t>ж</a:t>
            </a:r>
            <a:r>
              <a:rPr sz="1400" b="1" spc="5" dirty="0">
                <a:solidFill>
                  <a:srgbClr val="C00000"/>
                </a:solidFill>
                <a:latin typeface="Calibri"/>
                <a:cs typeface="Calibri"/>
              </a:rPr>
              <a:t>е</a:t>
            </a:r>
            <a:r>
              <a:rPr sz="1400" b="1" spc="10" dirty="0">
                <a:solidFill>
                  <a:srgbClr val="C00000"/>
                </a:solidFill>
                <a:latin typeface="Calibri"/>
                <a:cs typeface="Calibri"/>
              </a:rPr>
              <a:t>н</a:t>
            </a:r>
            <a:r>
              <a:rPr sz="1400" b="1" spc="5" dirty="0">
                <a:solidFill>
                  <a:srgbClr val="C00000"/>
                </a:solidFill>
                <a:latin typeface="Calibri"/>
                <a:cs typeface="Calibri"/>
              </a:rPr>
              <a:t>ер</a:t>
            </a:r>
            <a:r>
              <a:rPr sz="1400" b="1" spc="-10" dirty="0">
                <a:solidFill>
                  <a:srgbClr val="C00000"/>
                </a:solidFill>
                <a:latin typeface="Calibri"/>
                <a:cs typeface="Calibri"/>
              </a:rPr>
              <a:t>н</a:t>
            </a:r>
            <a:r>
              <a:rPr sz="1400" b="1" spc="5" dirty="0">
                <a:solidFill>
                  <a:srgbClr val="C00000"/>
                </a:solidFill>
                <a:latin typeface="Calibri"/>
                <a:cs typeface="Calibri"/>
              </a:rPr>
              <a:t>ы</a:t>
            </a:r>
            <a:r>
              <a:rPr sz="1400" b="1" spc="-5" dirty="0">
                <a:solidFill>
                  <a:srgbClr val="C00000"/>
                </a:solidFill>
                <a:latin typeface="Calibri"/>
                <a:cs typeface="Calibri"/>
              </a:rPr>
              <a:t>й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) </a:t>
            </a:r>
            <a:r>
              <a:rPr sz="1400" b="1" spc="-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ru-RU" sz="1400" b="1" spc="-70" dirty="0" smtClean="0">
                <a:solidFill>
                  <a:srgbClr val="C00000"/>
                </a:solidFill>
                <a:latin typeface="Calibri"/>
                <a:cs typeface="Calibri"/>
              </a:rPr>
              <a:t>и агротехнологический </a:t>
            </a:r>
            <a:r>
              <a:rPr sz="1400" b="1" dirty="0" err="1" smtClean="0">
                <a:solidFill>
                  <a:srgbClr val="C00000"/>
                </a:solidFill>
                <a:latin typeface="Calibri"/>
                <a:cs typeface="Calibri"/>
              </a:rPr>
              <a:t>про</a:t>
            </a:r>
            <a:r>
              <a:rPr sz="1400" b="1" spc="-5" dirty="0" err="1" smtClean="0">
                <a:solidFill>
                  <a:srgbClr val="C00000"/>
                </a:solidFill>
                <a:latin typeface="Calibri"/>
                <a:cs typeface="Calibri"/>
              </a:rPr>
              <a:t>фил</a:t>
            </a:r>
            <a:r>
              <a:rPr sz="1400" b="1" spc="5" dirty="0" err="1" smtClean="0">
                <a:solidFill>
                  <a:srgbClr val="C00000"/>
                </a:solidFill>
                <a:latin typeface="Calibri"/>
                <a:cs typeface="Calibri"/>
              </a:rPr>
              <a:t>ь</a:t>
            </a:r>
            <a:r>
              <a:rPr lang="ru-RU" sz="1400" dirty="0">
                <a:latin typeface="Calibri"/>
                <a:cs typeface="Calibri"/>
              </a:rPr>
              <a:t> </a:t>
            </a:r>
            <a:r>
              <a:rPr sz="1400" i="1" spc="-5" dirty="0" smtClean="0">
                <a:solidFill>
                  <a:srgbClr val="C00000"/>
                </a:solidFill>
                <a:latin typeface="Calibri"/>
                <a:cs typeface="Calibri"/>
              </a:rPr>
              <a:t>(с</a:t>
            </a:r>
            <a:r>
              <a:rPr sz="1400" i="1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углубленным</a:t>
            </a:r>
            <a:r>
              <a:rPr sz="1400" i="1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изучением математики</a:t>
            </a:r>
            <a:r>
              <a:rPr sz="1400" i="1" spc="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C00000"/>
                </a:solidFill>
                <a:latin typeface="Calibri"/>
                <a:cs typeface="Calibri"/>
              </a:rPr>
              <a:t>и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spc="-10" dirty="0" err="1" smtClean="0">
                <a:solidFill>
                  <a:srgbClr val="C00000"/>
                </a:solidFill>
                <a:latin typeface="Calibri"/>
                <a:cs typeface="Calibri"/>
              </a:rPr>
              <a:t>физики</a:t>
            </a:r>
            <a:r>
              <a:rPr sz="1400" i="1" spc="-10" dirty="0" smtClean="0">
                <a:solidFill>
                  <a:srgbClr val="C00000"/>
                </a:solidFill>
                <a:latin typeface="Calibri"/>
                <a:cs typeface="Calibri"/>
              </a:rPr>
              <a:t>)</a:t>
            </a:r>
            <a:endParaRPr sz="1400" dirty="0" smtClean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1000"/>
              </a:spcBef>
            </a:pPr>
            <a:r>
              <a:rPr sz="1400" b="1" spc="-10" dirty="0" err="1" smtClean="0">
                <a:solidFill>
                  <a:srgbClr val="C00000"/>
                </a:solidFill>
                <a:latin typeface="Calibri"/>
                <a:cs typeface="Calibri"/>
              </a:rPr>
              <a:t>Технологический</a:t>
            </a:r>
            <a:r>
              <a:rPr sz="1400" b="1" spc="-10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spc="-5" dirty="0" smtClean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sz="1400" b="1" spc="-5" dirty="0" err="1" smtClean="0">
                <a:solidFill>
                  <a:srgbClr val="C00000"/>
                </a:solidFill>
                <a:latin typeface="Calibri"/>
                <a:cs typeface="Calibri"/>
              </a:rPr>
              <a:t>информационно-технологический</a:t>
            </a:r>
            <a:r>
              <a:rPr sz="1400" b="1" spc="-5" dirty="0" smtClean="0">
                <a:solidFill>
                  <a:srgbClr val="C00000"/>
                </a:solidFill>
                <a:latin typeface="Calibri"/>
                <a:cs typeface="Calibri"/>
              </a:rPr>
              <a:t>) </a:t>
            </a:r>
            <a:r>
              <a:rPr sz="1400" b="1" spc="-350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 err="1" smtClean="0">
                <a:solidFill>
                  <a:srgbClr val="C00000"/>
                </a:solidFill>
                <a:latin typeface="Calibri"/>
                <a:cs typeface="Calibri"/>
              </a:rPr>
              <a:t>профиль</a:t>
            </a:r>
            <a:r>
              <a:rPr sz="1400" b="1" spc="330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spc="-5" dirty="0" smtClean="0">
                <a:solidFill>
                  <a:srgbClr val="C00000"/>
                </a:solidFill>
                <a:latin typeface="Calibri"/>
                <a:cs typeface="Calibri"/>
              </a:rPr>
              <a:t>(с</a:t>
            </a:r>
            <a:r>
              <a:rPr sz="1400" i="1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spc="-5" dirty="0" err="1" smtClean="0">
                <a:solidFill>
                  <a:srgbClr val="C00000"/>
                </a:solidFill>
                <a:latin typeface="Calibri"/>
                <a:cs typeface="Calibri"/>
              </a:rPr>
              <a:t>углубленным</a:t>
            </a:r>
            <a:r>
              <a:rPr sz="1400" i="1" spc="-65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spc="-5" dirty="0" err="1" smtClean="0">
                <a:solidFill>
                  <a:srgbClr val="C00000"/>
                </a:solidFill>
                <a:latin typeface="Calibri"/>
                <a:cs typeface="Calibri"/>
              </a:rPr>
              <a:t>изучением</a:t>
            </a:r>
            <a:r>
              <a:rPr sz="1400" i="1" spc="-10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spc="-5" dirty="0" err="1" smtClean="0">
                <a:solidFill>
                  <a:srgbClr val="C00000"/>
                </a:solidFill>
                <a:latin typeface="Calibri"/>
                <a:cs typeface="Calibri"/>
              </a:rPr>
              <a:t>математики</a:t>
            </a:r>
            <a:r>
              <a:rPr sz="1400" i="1" spc="5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dirty="0" smtClean="0">
                <a:solidFill>
                  <a:srgbClr val="C00000"/>
                </a:solidFill>
                <a:latin typeface="Calibri"/>
                <a:cs typeface="Calibri"/>
              </a:rPr>
              <a:t>и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1429" y="1726748"/>
            <a:ext cx="3999229" cy="105157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400" i="1" spc="-5" dirty="0" err="1" smtClean="0">
                <a:solidFill>
                  <a:srgbClr val="C00000"/>
                </a:solidFill>
                <a:latin typeface="Calibri"/>
                <a:cs typeface="Calibri"/>
              </a:rPr>
              <a:t>информатики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1400" b="1" spc="-5" dirty="0">
                <a:solidFill>
                  <a:srgbClr val="C00000"/>
                </a:solidFill>
                <a:latin typeface="Calibri"/>
                <a:cs typeface="Calibri"/>
              </a:rPr>
              <a:t>Естественно</a:t>
            </a:r>
            <a:r>
              <a:rPr sz="1400" b="1" spc="-8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-</a:t>
            </a:r>
            <a:r>
              <a:rPr sz="14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spc="5" dirty="0" err="1">
                <a:solidFill>
                  <a:srgbClr val="C00000"/>
                </a:solidFill>
                <a:latin typeface="Calibri"/>
                <a:cs typeface="Calibri"/>
              </a:rPr>
              <a:t>научный</a:t>
            </a:r>
            <a:r>
              <a:rPr sz="1400" b="1" spc="-6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ru-RU" sz="1400" b="1" spc="-60" dirty="0" smtClean="0">
                <a:solidFill>
                  <a:srgbClr val="C00000"/>
                </a:solidFill>
                <a:latin typeface="Calibri"/>
                <a:cs typeface="Calibri"/>
              </a:rPr>
              <a:t>и агротехнологический </a:t>
            </a:r>
            <a:r>
              <a:rPr sz="1400" b="1" dirty="0" err="1" smtClean="0">
                <a:solidFill>
                  <a:srgbClr val="C00000"/>
                </a:solidFill>
                <a:latin typeface="Calibri"/>
                <a:cs typeface="Calibri"/>
              </a:rPr>
              <a:t>профиль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(с</a:t>
            </a:r>
            <a:r>
              <a:rPr sz="1400" i="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углубленным</a:t>
            </a:r>
            <a:r>
              <a:rPr sz="1400" i="1" spc="-6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изучением</a:t>
            </a:r>
            <a:r>
              <a:rPr sz="1400" i="1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химии</a:t>
            </a:r>
            <a:r>
              <a:rPr sz="1400" i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C00000"/>
                </a:solidFill>
                <a:latin typeface="Calibri"/>
                <a:cs typeface="Calibri"/>
              </a:rPr>
              <a:t>и</a:t>
            </a:r>
            <a:r>
              <a:rPr sz="1400" i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spc="-10" dirty="0">
                <a:solidFill>
                  <a:srgbClr val="C00000"/>
                </a:solidFill>
                <a:latin typeface="Calibri"/>
                <a:cs typeface="Calibri"/>
              </a:rPr>
              <a:t>биологии)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721352" y="2017826"/>
            <a:ext cx="4323715" cy="1141730"/>
            <a:chOff x="4721352" y="2017826"/>
            <a:chExt cx="4323715" cy="1141730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21352" y="2017826"/>
              <a:ext cx="4323334" cy="107729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91328" y="2023922"/>
              <a:ext cx="3677285" cy="113520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21224" y="2039112"/>
              <a:ext cx="3767328" cy="963168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782693" y="2068068"/>
              <a:ext cx="424180" cy="389255"/>
            </a:xfrm>
            <a:custGeom>
              <a:avLst/>
              <a:gdLst/>
              <a:ahLst/>
              <a:cxnLst/>
              <a:rect l="l" t="t" r="r" b="b"/>
              <a:pathLst>
                <a:path w="424179" h="389255">
                  <a:moveTo>
                    <a:pt x="423926" y="0"/>
                  </a:moveTo>
                  <a:lnTo>
                    <a:pt x="0" y="388747"/>
                  </a:lnTo>
                </a:path>
              </a:pathLst>
            </a:custGeom>
            <a:ln w="12191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221223" y="2039111"/>
            <a:ext cx="3767454" cy="963294"/>
          </a:xfrm>
          <a:prstGeom prst="rect">
            <a:avLst/>
          </a:prstGeom>
          <a:ln w="12192">
            <a:solidFill>
              <a:srgbClr val="41709C"/>
            </a:solidFill>
          </a:ln>
        </p:spPr>
        <p:txBody>
          <a:bodyPr vert="horz" wrap="square" lIns="0" tIns="56515" rIns="0" bIns="0" rtlCol="0">
            <a:spAutoFit/>
          </a:bodyPr>
          <a:lstStyle/>
          <a:p>
            <a:pPr marL="264795" marR="252095" algn="ctr">
              <a:lnSpc>
                <a:spcPct val="100000"/>
              </a:lnSpc>
              <a:spcBef>
                <a:spcPts val="445"/>
              </a:spcBef>
            </a:pPr>
            <a:r>
              <a:rPr sz="1800" b="1" i="1" dirty="0">
                <a:latin typeface="Calibri"/>
                <a:cs typeface="Calibri"/>
              </a:rPr>
              <a:t>Ориентирован</a:t>
            </a:r>
            <a:r>
              <a:rPr sz="1800" b="1" i="1" spc="-8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на</a:t>
            </a:r>
            <a:r>
              <a:rPr sz="1800" b="1" i="1" spc="-1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такие</a:t>
            </a:r>
            <a:r>
              <a:rPr sz="1800" b="1" i="1" spc="-4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сферы </a:t>
            </a:r>
            <a:r>
              <a:rPr sz="1800" b="1" i="1" spc="-395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деятельности, </a:t>
            </a:r>
            <a:r>
              <a:rPr sz="1800" b="1" i="1" spc="-10" dirty="0">
                <a:latin typeface="Calibri"/>
                <a:cs typeface="Calibri"/>
              </a:rPr>
              <a:t>как </a:t>
            </a:r>
            <a:r>
              <a:rPr sz="1800" b="1" i="1" dirty="0">
                <a:latin typeface="Calibri"/>
                <a:cs typeface="Calibri"/>
              </a:rPr>
              <a:t>медицина, </a:t>
            </a:r>
            <a:r>
              <a:rPr sz="1800" b="1" i="1" spc="5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биотехнологии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130544" y="4139563"/>
            <a:ext cx="3895725" cy="1433830"/>
            <a:chOff x="5130544" y="4139563"/>
            <a:chExt cx="3895725" cy="1433830"/>
          </a:xfrm>
        </p:grpSpPr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30544" y="4139563"/>
              <a:ext cx="3895472" cy="139039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245607" y="4166615"/>
              <a:ext cx="3710686" cy="140639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78551" y="4151375"/>
              <a:ext cx="3800855" cy="1295400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173217" y="4154042"/>
              <a:ext cx="10795" cy="48260"/>
            </a:xfrm>
            <a:custGeom>
              <a:avLst/>
              <a:gdLst/>
              <a:ahLst/>
              <a:cxnLst/>
              <a:rect l="l" t="t" r="r" b="b"/>
              <a:pathLst>
                <a:path w="10795" h="48260">
                  <a:moveTo>
                    <a:pt x="0" y="0"/>
                  </a:moveTo>
                  <a:lnTo>
                    <a:pt x="10287" y="48132"/>
                  </a:lnTo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5178552" y="4151376"/>
            <a:ext cx="3801110" cy="1295400"/>
          </a:xfrm>
          <a:prstGeom prst="rect">
            <a:avLst/>
          </a:prstGeom>
          <a:ln w="12192">
            <a:solidFill>
              <a:srgbClr val="41709C"/>
            </a:solidFill>
          </a:ln>
        </p:spPr>
        <p:txBody>
          <a:bodyPr vert="horz" wrap="square" lIns="0" tIns="86360" rIns="0" bIns="0" rtlCol="0">
            <a:spAutoFit/>
          </a:bodyPr>
          <a:lstStyle/>
          <a:p>
            <a:pPr marL="260985" marR="250190" indent="-3810" algn="ctr">
              <a:lnSpc>
                <a:spcPct val="100000"/>
              </a:lnSpc>
              <a:spcBef>
                <a:spcPts val="680"/>
              </a:spcBef>
            </a:pPr>
            <a:r>
              <a:rPr sz="1800" b="1" i="1" dirty="0">
                <a:latin typeface="Calibri"/>
                <a:cs typeface="Calibri"/>
              </a:rPr>
              <a:t>Ориентирован на такие сферы </a:t>
            </a:r>
            <a:r>
              <a:rPr sz="1800" b="1" i="1" spc="-395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деятельности, </a:t>
            </a:r>
            <a:r>
              <a:rPr sz="1800" b="1" i="1" spc="-10" dirty="0">
                <a:latin typeface="Calibri"/>
                <a:cs typeface="Calibri"/>
              </a:rPr>
              <a:t>как</a:t>
            </a:r>
            <a:r>
              <a:rPr sz="1800" b="1" i="1" spc="-5" dirty="0">
                <a:latin typeface="Calibri"/>
                <a:cs typeface="Calibri"/>
              </a:rPr>
              <a:t> педагогика, </a:t>
            </a:r>
            <a:r>
              <a:rPr sz="1800" b="1" i="1" spc="-395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психология,</a:t>
            </a:r>
            <a:endParaRPr sz="1800">
              <a:latin typeface="Calibri"/>
              <a:cs typeface="Calibri"/>
            </a:endParaRPr>
          </a:p>
          <a:p>
            <a:pPr marL="55244" algn="ctr">
              <a:lnSpc>
                <a:spcPct val="100000"/>
              </a:lnSpc>
            </a:pPr>
            <a:r>
              <a:rPr sz="1800" b="1" i="1" spc="-5" dirty="0">
                <a:latin typeface="Calibri"/>
                <a:cs typeface="Calibri"/>
              </a:rPr>
              <a:t>общественные</a:t>
            </a:r>
            <a:r>
              <a:rPr sz="1800" b="1" i="1" spc="-3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отношения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783835" y="925067"/>
            <a:ext cx="436245" cy="5419725"/>
          </a:xfrm>
          <a:custGeom>
            <a:avLst/>
            <a:gdLst/>
            <a:ahLst/>
            <a:cxnLst/>
            <a:rect l="l" t="t" r="r" b="b"/>
            <a:pathLst>
              <a:path w="436245" h="5419725">
                <a:moveTo>
                  <a:pt x="106679" y="0"/>
                </a:moveTo>
                <a:lnTo>
                  <a:pt x="170759" y="2160"/>
                </a:lnTo>
                <a:lnTo>
                  <a:pt x="223075" y="8048"/>
                </a:lnTo>
                <a:lnTo>
                  <a:pt x="258341" y="16769"/>
                </a:lnTo>
                <a:lnTo>
                  <a:pt x="271272" y="27432"/>
                </a:lnTo>
                <a:lnTo>
                  <a:pt x="271272" y="458724"/>
                </a:lnTo>
                <a:lnTo>
                  <a:pt x="284202" y="469386"/>
                </a:lnTo>
                <a:lnTo>
                  <a:pt x="319468" y="478107"/>
                </a:lnTo>
                <a:lnTo>
                  <a:pt x="371784" y="483995"/>
                </a:lnTo>
                <a:lnTo>
                  <a:pt x="435863" y="486156"/>
                </a:lnTo>
                <a:lnTo>
                  <a:pt x="371784" y="488316"/>
                </a:lnTo>
                <a:lnTo>
                  <a:pt x="319468" y="494204"/>
                </a:lnTo>
                <a:lnTo>
                  <a:pt x="284202" y="502925"/>
                </a:lnTo>
                <a:lnTo>
                  <a:pt x="271272" y="513588"/>
                </a:lnTo>
                <a:lnTo>
                  <a:pt x="271272" y="944880"/>
                </a:lnTo>
                <a:lnTo>
                  <a:pt x="258341" y="955542"/>
                </a:lnTo>
                <a:lnTo>
                  <a:pt x="223075" y="964263"/>
                </a:lnTo>
                <a:lnTo>
                  <a:pt x="170759" y="970151"/>
                </a:lnTo>
                <a:lnTo>
                  <a:pt x="106679" y="972312"/>
                </a:lnTo>
              </a:path>
              <a:path w="436245" h="5419725">
                <a:moveTo>
                  <a:pt x="0" y="2011680"/>
                </a:moveTo>
                <a:lnTo>
                  <a:pt x="65252" y="2013866"/>
                </a:lnTo>
                <a:lnTo>
                  <a:pt x="118538" y="2019839"/>
                </a:lnTo>
                <a:lnTo>
                  <a:pt x="154465" y="2028717"/>
                </a:lnTo>
                <a:lnTo>
                  <a:pt x="167639" y="2039620"/>
                </a:lnTo>
                <a:lnTo>
                  <a:pt x="167639" y="3687572"/>
                </a:lnTo>
                <a:lnTo>
                  <a:pt x="180814" y="3698474"/>
                </a:lnTo>
                <a:lnTo>
                  <a:pt x="216741" y="3707352"/>
                </a:lnTo>
                <a:lnTo>
                  <a:pt x="270027" y="3713325"/>
                </a:lnTo>
                <a:lnTo>
                  <a:pt x="335279" y="3715512"/>
                </a:lnTo>
                <a:lnTo>
                  <a:pt x="270027" y="3717698"/>
                </a:lnTo>
                <a:lnTo>
                  <a:pt x="216741" y="3723671"/>
                </a:lnTo>
                <a:lnTo>
                  <a:pt x="180814" y="3732549"/>
                </a:lnTo>
                <a:lnTo>
                  <a:pt x="167639" y="3743452"/>
                </a:lnTo>
                <a:lnTo>
                  <a:pt x="167639" y="5391404"/>
                </a:lnTo>
                <a:lnTo>
                  <a:pt x="154465" y="5402279"/>
                </a:lnTo>
                <a:lnTo>
                  <a:pt x="118538" y="5411160"/>
                </a:lnTo>
                <a:lnTo>
                  <a:pt x="65252" y="5417148"/>
                </a:lnTo>
                <a:lnTo>
                  <a:pt x="0" y="5419344"/>
                </a:lnTo>
              </a:path>
            </a:pathLst>
          </a:custGeom>
          <a:ln w="15240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200660" y="2876804"/>
            <a:ext cx="4248785" cy="20832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2705" marR="277495">
              <a:lnSpc>
                <a:spcPct val="100000"/>
              </a:lnSpc>
              <a:spcBef>
                <a:spcPts val="105"/>
              </a:spcBef>
            </a:pPr>
            <a:r>
              <a:rPr sz="1400" b="1" spc="-75" dirty="0">
                <a:solidFill>
                  <a:srgbClr val="C00000"/>
                </a:solidFill>
                <a:latin typeface="Calibri"/>
                <a:cs typeface="Calibri"/>
              </a:rPr>
              <a:t>Г</a:t>
            </a:r>
            <a:r>
              <a:rPr sz="1400" b="1" spc="5" dirty="0">
                <a:solidFill>
                  <a:srgbClr val="C00000"/>
                </a:solidFill>
                <a:latin typeface="Calibri"/>
                <a:cs typeface="Calibri"/>
              </a:rPr>
              <a:t>у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ма</a:t>
            </a:r>
            <a:r>
              <a:rPr sz="1400" b="1" spc="5" dirty="0">
                <a:solidFill>
                  <a:srgbClr val="C00000"/>
                </a:solidFill>
                <a:latin typeface="Calibri"/>
                <a:cs typeface="Calibri"/>
              </a:rPr>
              <a:t>н</a:t>
            </a:r>
            <a:r>
              <a:rPr sz="1400" b="1" spc="-10" dirty="0">
                <a:solidFill>
                  <a:srgbClr val="C00000"/>
                </a:solidFill>
                <a:latin typeface="Calibri"/>
                <a:cs typeface="Calibri"/>
              </a:rPr>
              <a:t>и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т</a:t>
            </a:r>
            <a:r>
              <a:rPr sz="1400" b="1" spc="-5" dirty="0">
                <a:solidFill>
                  <a:srgbClr val="C00000"/>
                </a:solidFill>
                <a:latin typeface="Calibri"/>
                <a:cs typeface="Calibri"/>
              </a:rPr>
              <a:t>а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р</a:t>
            </a:r>
            <a:r>
              <a:rPr sz="1400" b="1" spc="10" dirty="0">
                <a:solidFill>
                  <a:srgbClr val="C00000"/>
                </a:solidFill>
                <a:latin typeface="Calibri"/>
                <a:cs typeface="Calibri"/>
              </a:rPr>
              <a:t>н</a:t>
            </a:r>
            <a:r>
              <a:rPr sz="1400" b="1" spc="-15" dirty="0">
                <a:solidFill>
                  <a:srgbClr val="C00000"/>
                </a:solidFill>
                <a:latin typeface="Calibri"/>
                <a:cs typeface="Calibri"/>
              </a:rPr>
              <a:t>ы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й</a:t>
            </a:r>
            <a:r>
              <a:rPr sz="1400" b="1" spc="-8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про</a:t>
            </a:r>
            <a:r>
              <a:rPr sz="1400" b="1" spc="-10" dirty="0">
                <a:solidFill>
                  <a:srgbClr val="C00000"/>
                </a:solidFill>
                <a:latin typeface="Calibri"/>
                <a:cs typeface="Calibri"/>
              </a:rPr>
              <a:t>фил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ь</a:t>
            </a:r>
            <a:r>
              <a:rPr sz="14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spc="-1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sz="1400" i="1" dirty="0">
                <a:solidFill>
                  <a:srgbClr val="C00000"/>
                </a:solidFill>
                <a:latin typeface="Calibri"/>
                <a:cs typeface="Calibri"/>
              </a:rPr>
              <a:t>с 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у</a:t>
            </a:r>
            <a:r>
              <a:rPr sz="1400" i="1" spc="5" dirty="0">
                <a:solidFill>
                  <a:srgbClr val="C00000"/>
                </a:solidFill>
                <a:latin typeface="Calibri"/>
                <a:cs typeface="Calibri"/>
              </a:rPr>
              <a:t>г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лу</a:t>
            </a:r>
            <a:r>
              <a:rPr sz="1400" i="1" spc="-20" dirty="0">
                <a:solidFill>
                  <a:srgbClr val="C00000"/>
                </a:solidFill>
                <a:latin typeface="Calibri"/>
                <a:cs typeface="Calibri"/>
              </a:rPr>
              <a:t>б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ле</a:t>
            </a:r>
            <a:r>
              <a:rPr sz="1400" i="1" spc="-15" dirty="0">
                <a:solidFill>
                  <a:srgbClr val="C00000"/>
                </a:solidFill>
                <a:latin typeface="Calibri"/>
                <a:cs typeface="Calibri"/>
              </a:rPr>
              <a:t>н</a:t>
            </a:r>
            <a:r>
              <a:rPr sz="1400" i="1" spc="-10" dirty="0">
                <a:solidFill>
                  <a:srgbClr val="C00000"/>
                </a:solidFill>
                <a:latin typeface="Calibri"/>
                <a:cs typeface="Calibri"/>
              </a:rPr>
              <a:t>н</a:t>
            </a:r>
            <a:r>
              <a:rPr sz="1400" i="1" spc="10" dirty="0">
                <a:solidFill>
                  <a:srgbClr val="C00000"/>
                </a:solidFill>
                <a:latin typeface="Calibri"/>
                <a:cs typeface="Calibri"/>
              </a:rPr>
              <a:t>ы</a:t>
            </a:r>
            <a:r>
              <a:rPr sz="1400" i="1" dirty="0">
                <a:solidFill>
                  <a:srgbClr val="C00000"/>
                </a:solidFill>
                <a:latin typeface="Calibri"/>
                <a:cs typeface="Calibri"/>
              </a:rPr>
              <a:t>м  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изучением</a:t>
            </a:r>
            <a:r>
              <a:rPr sz="1400" i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литературы</a:t>
            </a:r>
            <a:r>
              <a:rPr sz="1400" i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C00000"/>
                </a:solidFill>
                <a:latin typeface="Calibri"/>
                <a:cs typeface="Calibri"/>
              </a:rPr>
              <a:t>и</a:t>
            </a:r>
            <a:r>
              <a:rPr sz="1400" i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обществознания)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400" b="1" spc="-75" dirty="0">
                <a:solidFill>
                  <a:srgbClr val="C00000"/>
                </a:solidFill>
                <a:latin typeface="Calibri"/>
                <a:cs typeface="Calibri"/>
              </a:rPr>
              <a:t>Г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у</a:t>
            </a:r>
            <a:r>
              <a:rPr sz="1400" b="1" spc="10" dirty="0">
                <a:solidFill>
                  <a:srgbClr val="C00000"/>
                </a:solidFill>
                <a:latin typeface="Calibri"/>
                <a:cs typeface="Calibri"/>
              </a:rPr>
              <a:t>м</a:t>
            </a:r>
            <a:r>
              <a:rPr sz="1400" b="1" spc="5" dirty="0">
                <a:solidFill>
                  <a:srgbClr val="C00000"/>
                </a:solidFill>
                <a:latin typeface="Calibri"/>
                <a:cs typeface="Calibri"/>
              </a:rPr>
              <a:t>а</a:t>
            </a:r>
            <a:r>
              <a:rPr sz="1400" b="1" spc="10" dirty="0">
                <a:solidFill>
                  <a:srgbClr val="C00000"/>
                </a:solidFill>
                <a:latin typeface="Calibri"/>
                <a:cs typeface="Calibri"/>
              </a:rPr>
              <a:t>н</a:t>
            </a:r>
            <a:r>
              <a:rPr sz="1400" b="1" spc="-5" dirty="0">
                <a:solidFill>
                  <a:srgbClr val="C00000"/>
                </a:solidFill>
                <a:latin typeface="Calibri"/>
                <a:cs typeface="Calibri"/>
              </a:rPr>
              <a:t>и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т</a:t>
            </a:r>
            <a:r>
              <a:rPr sz="1400" b="1" spc="-5" dirty="0">
                <a:solidFill>
                  <a:srgbClr val="C00000"/>
                </a:solidFill>
                <a:latin typeface="Calibri"/>
                <a:cs typeface="Calibri"/>
              </a:rPr>
              <a:t>а</a:t>
            </a:r>
            <a:r>
              <a:rPr sz="1400" b="1" spc="5" dirty="0">
                <a:solidFill>
                  <a:srgbClr val="C00000"/>
                </a:solidFill>
                <a:latin typeface="Calibri"/>
                <a:cs typeface="Calibri"/>
              </a:rPr>
              <a:t>р</a:t>
            </a:r>
            <a:r>
              <a:rPr sz="1400" b="1" spc="10" dirty="0">
                <a:solidFill>
                  <a:srgbClr val="C00000"/>
                </a:solidFill>
                <a:latin typeface="Calibri"/>
                <a:cs typeface="Calibri"/>
              </a:rPr>
              <a:t>н</a:t>
            </a:r>
            <a:r>
              <a:rPr sz="1400" b="1" spc="-15" dirty="0">
                <a:solidFill>
                  <a:srgbClr val="C00000"/>
                </a:solidFill>
                <a:latin typeface="Calibri"/>
                <a:cs typeface="Calibri"/>
              </a:rPr>
              <a:t>ы</a:t>
            </a:r>
            <a:r>
              <a:rPr sz="1400" b="1" spc="5" dirty="0">
                <a:solidFill>
                  <a:srgbClr val="C00000"/>
                </a:solidFill>
                <a:latin typeface="Calibri"/>
                <a:cs typeface="Calibri"/>
              </a:rPr>
              <a:t>й</a:t>
            </a:r>
            <a:r>
              <a:rPr sz="1400" b="1" spc="-8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про</a:t>
            </a:r>
            <a:r>
              <a:rPr sz="1400" b="1" spc="-5" dirty="0">
                <a:solidFill>
                  <a:srgbClr val="C00000"/>
                </a:solidFill>
                <a:latin typeface="Calibri"/>
                <a:cs typeface="Calibri"/>
              </a:rPr>
              <a:t>фил</a:t>
            </a:r>
            <a:r>
              <a:rPr sz="1400" b="1" spc="5" dirty="0">
                <a:solidFill>
                  <a:srgbClr val="C00000"/>
                </a:solidFill>
                <a:latin typeface="Calibri"/>
                <a:cs typeface="Calibri"/>
              </a:rPr>
              <a:t>ь</a:t>
            </a:r>
            <a:r>
              <a:rPr sz="14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spc="-1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sz="1400" i="1" dirty="0">
                <a:solidFill>
                  <a:srgbClr val="C00000"/>
                </a:solidFill>
                <a:latin typeface="Calibri"/>
                <a:cs typeface="Calibri"/>
              </a:rPr>
              <a:t>с 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у</a:t>
            </a:r>
            <a:r>
              <a:rPr sz="1400" i="1" spc="5" dirty="0">
                <a:solidFill>
                  <a:srgbClr val="C00000"/>
                </a:solidFill>
                <a:latin typeface="Calibri"/>
                <a:cs typeface="Calibri"/>
              </a:rPr>
              <a:t>г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лу</a:t>
            </a:r>
            <a:r>
              <a:rPr sz="1400" i="1" spc="-15" dirty="0">
                <a:solidFill>
                  <a:srgbClr val="C00000"/>
                </a:solidFill>
                <a:latin typeface="Calibri"/>
                <a:cs typeface="Calibri"/>
              </a:rPr>
              <a:t>б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л</a:t>
            </a:r>
            <a:r>
              <a:rPr sz="1400" i="1" spc="5" dirty="0">
                <a:solidFill>
                  <a:srgbClr val="C00000"/>
                </a:solidFill>
                <a:latin typeface="Calibri"/>
                <a:cs typeface="Calibri"/>
              </a:rPr>
              <a:t>е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нн</a:t>
            </a:r>
            <a:r>
              <a:rPr sz="1400" i="1" spc="10" dirty="0">
                <a:solidFill>
                  <a:srgbClr val="C00000"/>
                </a:solidFill>
                <a:latin typeface="Calibri"/>
                <a:cs typeface="Calibri"/>
              </a:rPr>
              <a:t>ы</a:t>
            </a:r>
            <a:r>
              <a:rPr sz="1400" i="1" spc="5" dirty="0">
                <a:solidFill>
                  <a:srgbClr val="C00000"/>
                </a:solidFill>
                <a:latin typeface="Calibri"/>
                <a:cs typeface="Calibri"/>
              </a:rPr>
              <a:t>м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изучением</a:t>
            </a:r>
            <a:r>
              <a:rPr sz="1400" i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литературы</a:t>
            </a:r>
            <a:r>
              <a:rPr sz="1400" i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C00000"/>
                </a:solidFill>
                <a:latin typeface="Calibri"/>
                <a:cs typeface="Calibri"/>
              </a:rPr>
              <a:t>и</a:t>
            </a:r>
            <a:r>
              <a:rPr sz="1400" i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иностранного</a:t>
            </a:r>
            <a:r>
              <a:rPr sz="1400" i="1" spc="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языка)</a:t>
            </a:r>
            <a:endParaRPr sz="1400" dirty="0">
              <a:latin typeface="Calibri"/>
              <a:cs typeface="Calibri"/>
            </a:endParaRPr>
          </a:p>
          <a:p>
            <a:pPr marL="49530" marR="657860">
              <a:lnSpc>
                <a:spcPct val="100000"/>
              </a:lnSpc>
              <a:spcBef>
                <a:spcPts val="919"/>
              </a:spcBef>
            </a:pPr>
            <a:r>
              <a:rPr sz="1400" b="1" spc="-75" dirty="0">
                <a:solidFill>
                  <a:srgbClr val="C00000"/>
                </a:solidFill>
                <a:latin typeface="Calibri"/>
                <a:cs typeface="Calibri"/>
              </a:rPr>
              <a:t>Г</a:t>
            </a:r>
            <a:r>
              <a:rPr sz="1400" b="1" spc="5" dirty="0">
                <a:solidFill>
                  <a:srgbClr val="C00000"/>
                </a:solidFill>
                <a:latin typeface="Calibri"/>
                <a:cs typeface="Calibri"/>
              </a:rPr>
              <a:t>ум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а</a:t>
            </a:r>
            <a:r>
              <a:rPr sz="1400" b="1" spc="5" dirty="0">
                <a:solidFill>
                  <a:srgbClr val="C00000"/>
                </a:solidFill>
                <a:latin typeface="Calibri"/>
                <a:cs typeface="Calibri"/>
              </a:rPr>
              <a:t>н</a:t>
            </a:r>
            <a:r>
              <a:rPr sz="1400" b="1" spc="-10" dirty="0">
                <a:solidFill>
                  <a:srgbClr val="C00000"/>
                </a:solidFill>
                <a:latin typeface="Calibri"/>
                <a:cs typeface="Calibri"/>
              </a:rPr>
              <a:t>и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т</a:t>
            </a:r>
            <a:r>
              <a:rPr sz="1400" b="1" spc="-5" dirty="0">
                <a:solidFill>
                  <a:srgbClr val="C00000"/>
                </a:solidFill>
                <a:latin typeface="Calibri"/>
                <a:cs typeface="Calibri"/>
              </a:rPr>
              <a:t>а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р</a:t>
            </a:r>
            <a:r>
              <a:rPr sz="1400" b="1" spc="10" dirty="0">
                <a:solidFill>
                  <a:srgbClr val="C00000"/>
                </a:solidFill>
                <a:latin typeface="Calibri"/>
                <a:cs typeface="Calibri"/>
              </a:rPr>
              <a:t>н</a:t>
            </a:r>
            <a:r>
              <a:rPr sz="1400" b="1" spc="-10" dirty="0">
                <a:solidFill>
                  <a:srgbClr val="C00000"/>
                </a:solidFill>
                <a:latin typeface="Calibri"/>
                <a:cs typeface="Calibri"/>
              </a:rPr>
              <a:t>ы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й</a:t>
            </a:r>
            <a:r>
              <a:rPr sz="1400" b="1" spc="-8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про</a:t>
            </a:r>
            <a:r>
              <a:rPr sz="1400" b="1" spc="-10" dirty="0">
                <a:solidFill>
                  <a:srgbClr val="C00000"/>
                </a:solidFill>
                <a:latin typeface="Calibri"/>
                <a:cs typeface="Calibri"/>
              </a:rPr>
              <a:t>фил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ь</a:t>
            </a:r>
            <a:r>
              <a:rPr sz="1400"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spc="-1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sz="1400" i="1" dirty="0">
                <a:solidFill>
                  <a:srgbClr val="C00000"/>
                </a:solidFill>
                <a:latin typeface="Calibri"/>
                <a:cs typeface="Calibri"/>
              </a:rPr>
              <a:t>с 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у</a:t>
            </a:r>
            <a:r>
              <a:rPr sz="1400" i="1" spc="5" dirty="0">
                <a:solidFill>
                  <a:srgbClr val="C00000"/>
                </a:solidFill>
                <a:latin typeface="Calibri"/>
                <a:cs typeface="Calibri"/>
              </a:rPr>
              <a:t>г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лу</a:t>
            </a:r>
            <a:r>
              <a:rPr sz="1400" i="1" spc="-20" dirty="0">
                <a:solidFill>
                  <a:srgbClr val="C00000"/>
                </a:solidFill>
                <a:latin typeface="Calibri"/>
                <a:cs typeface="Calibri"/>
              </a:rPr>
              <a:t>б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ле</a:t>
            </a:r>
            <a:r>
              <a:rPr sz="1400" i="1" spc="-15" dirty="0">
                <a:solidFill>
                  <a:srgbClr val="C00000"/>
                </a:solidFill>
                <a:latin typeface="Calibri"/>
                <a:cs typeface="Calibri"/>
              </a:rPr>
              <a:t>н</a:t>
            </a:r>
            <a:r>
              <a:rPr sz="1400" i="1" spc="-10" dirty="0">
                <a:solidFill>
                  <a:srgbClr val="C00000"/>
                </a:solidFill>
                <a:latin typeface="Calibri"/>
                <a:cs typeface="Calibri"/>
              </a:rPr>
              <a:t>н</a:t>
            </a:r>
            <a:r>
              <a:rPr sz="1400" i="1" spc="10" dirty="0">
                <a:solidFill>
                  <a:srgbClr val="C00000"/>
                </a:solidFill>
                <a:latin typeface="Calibri"/>
                <a:cs typeface="Calibri"/>
              </a:rPr>
              <a:t>ы</a:t>
            </a:r>
            <a:r>
              <a:rPr sz="1400" i="1" dirty="0">
                <a:solidFill>
                  <a:srgbClr val="C00000"/>
                </a:solidFill>
                <a:latin typeface="Calibri"/>
                <a:cs typeface="Calibri"/>
              </a:rPr>
              <a:t>м  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изучением</a:t>
            </a:r>
            <a:r>
              <a:rPr sz="1400" i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литературы</a:t>
            </a:r>
            <a:r>
              <a:rPr sz="1400" i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C00000"/>
                </a:solidFill>
                <a:latin typeface="Calibri"/>
                <a:cs typeface="Calibri"/>
              </a:rPr>
              <a:t>и</a:t>
            </a:r>
            <a:r>
              <a:rPr sz="1400" i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истории)</a:t>
            </a:r>
            <a:endParaRPr sz="1400" dirty="0">
              <a:latin typeface="Calibri"/>
              <a:cs typeface="Calibri"/>
            </a:endParaRPr>
          </a:p>
          <a:p>
            <a:pPr marL="66675" marR="614045">
              <a:lnSpc>
                <a:spcPct val="100000"/>
              </a:lnSpc>
              <a:spcBef>
                <a:spcPts val="775"/>
              </a:spcBef>
            </a:pPr>
            <a:r>
              <a:rPr sz="1400" b="1" spc="-75" dirty="0">
                <a:solidFill>
                  <a:srgbClr val="C00000"/>
                </a:solidFill>
                <a:latin typeface="Calibri"/>
                <a:cs typeface="Calibri"/>
              </a:rPr>
              <a:t>Г</a:t>
            </a:r>
            <a:r>
              <a:rPr sz="1400" b="1" spc="5" dirty="0">
                <a:solidFill>
                  <a:srgbClr val="C00000"/>
                </a:solidFill>
                <a:latin typeface="Calibri"/>
                <a:cs typeface="Calibri"/>
              </a:rPr>
              <a:t>у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ма</a:t>
            </a:r>
            <a:r>
              <a:rPr sz="1400" b="1" spc="5" dirty="0">
                <a:solidFill>
                  <a:srgbClr val="C00000"/>
                </a:solidFill>
                <a:latin typeface="Calibri"/>
                <a:cs typeface="Calibri"/>
              </a:rPr>
              <a:t>н</a:t>
            </a:r>
            <a:r>
              <a:rPr sz="1400" b="1" spc="-10" dirty="0">
                <a:solidFill>
                  <a:srgbClr val="C00000"/>
                </a:solidFill>
                <a:latin typeface="Calibri"/>
                <a:cs typeface="Calibri"/>
              </a:rPr>
              <a:t>и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т</a:t>
            </a:r>
            <a:r>
              <a:rPr sz="1400" b="1" spc="-5" dirty="0">
                <a:solidFill>
                  <a:srgbClr val="C00000"/>
                </a:solidFill>
                <a:latin typeface="Calibri"/>
                <a:cs typeface="Calibri"/>
              </a:rPr>
              <a:t>а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р</a:t>
            </a:r>
            <a:r>
              <a:rPr sz="1400" b="1" spc="10" dirty="0">
                <a:solidFill>
                  <a:srgbClr val="C00000"/>
                </a:solidFill>
                <a:latin typeface="Calibri"/>
                <a:cs typeface="Calibri"/>
              </a:rPr>
              <a:t>н</a:t>
            </a:r>
            <a:r>
              <a:rPr sz="1400" b="1" spc="-15" dirty="0">
                <a:solidFill>
                  <a:srgbClr val="C00000"/>
                </a:solidFill>
                <a:latin typeface="Calibri"/>
                <a:cs typeface="Calibri"/>
              </a:rPr>
              <a:t>ы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й</a:t>
            </a:r>
            <a:r>
              <a:rPr sz="1400" b="1" spc="-8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про</a:t>
            </a:r>
            <a:r>
              <a:rPr sz="1400" b="1" spc="-10" dirty="0">
                <a:solidFill>
                  <a:srgbClr val="C00000"/>
                </a:solidFill>
                <a:latin typeface="Calibri"/>
                <a:cs typeface="Calibri"/>
              </a:rPr>
              <a:t>фил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ь</a:t>
            </a:r>
            <a:r>
              <a:rPr sz="14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spc="-1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sz="1400" i="1" dirty="0">
                <a:solidFill>
                  <a:srgbClr val="C00000"/>
                </a:solidFill>
                <a:latin typeface="Calibri"/>
                <a:cs typeface="Calibri"/>
              </a:rPr>
              <a:t>с 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у</a:t>
            </a:r>
            <a:r>
              <a:rPr sz="1400" i="1" spc="5" dirty="0">
                <a:solidFill>
                  <a:srgbClr val="C00000"/>
                </a:solidFill>
                <a:latin typeface="Calibri"/>
                <a:cs typeface="Calibri"/>
              </a:rPr>
              <a:t>г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лу</a:t>
            </a:r>
            <a:r>
              <a:rPr sz="1400" i="1" spc="-20" dirty="0">
                <a:solidFill>
                  <a:srgbClr val="C00000"/>
                </a:solidFill>
                <a:latin typeface="Calibri"/>
                <a:cs typeface="Calibri"/>
              </a:rPr>
              <a:t>б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ле</a:t>
            </a:r>
            <a:r>
              <a:rPr sz="1400" i="1" spc="-15" dirty="0">
                <a:solidFill>
                  <a:srgbClr val="C00000"/>
                </a:solidFill>
                <a:latin typeface="Calibri"/>
                <a:cs typeface="Calibri"/>
              </a:rPr>
              <a:t>н</a:t>
            </a:r>
            <a:r>
              <a:rPr sz="1400" i="1" spc="-10" dirty="0">
                <a:solidFill>
                  <a:srgbClr val="C00000"/>
                </a:solidFill>
                <a:latin typeface="Calibri"/>
                <a:cs typeface="Calibri"/>
              </a:rPr>
              <a:t>н</a:t>
            </a:r>
            <a:r>
              <a:rPr sz="1400" i="1" spc="10" dirty="0">
                <a:solidFill>
                  <a:srgbClr val="C00000"/>
                </a:solidFill>
                <a:latin typeface="Calibri"/>
                <a:cs typeface="Calibri"/>
              </a:rPr>
              <a:t>ы</a:t>
            </a:r>
            <a:r>
              <a:rPr sz="1400" i="1" dirty="0">
                <a:solidFill>
                  <a:srgbClr val="C00000"/>
                </a:solidFill>
                <a:latin typeface="Calibri"/>
                <a:cs typeface="Calibri"/>
              </a:rPr>
              <a:t>м  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изучением</a:t>
            </a:r>
            <a:r>
              <a:rPr sz="1400" i="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истории</a:t>
            </a:r>
            <a:r>
              <a:rPr sz="1400" i="1" dirty="0">
                <a:solidFill>
                  <a:srgbClr val="C00000"/>
                </a:solidFill>
                <a:latin typeface="Calibri"/>
                <a:cs typeface="Calibri"/>
              </a:rPr>
              <a:t> и</a:t>
            </a:r>
            <a:r>
              <a:rPr sz="1400" i="1" spc="3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обществознания)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24739" y="5335651"/>
            <a:ext cx="3846829" cy="475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spc="-75" dirty="0">
                <a:solidFill>
                  <a:srgbClr val="C00000"/>
                </a:solidFill>
                <a:latin typeface="Calibri"/>
                <a:cs typeface="Calibri"/>
              </a:rPr>
              <a:t>Г</a:t>
            </a:r>
            <a:r>
              <a:rPr sz="1400" b="1" spc="5" dirty="0">
                <a:solidFill>
                  <a:srgbClr val="C00000"/>
                </a:solidFill>
                <a:latin typeface="Calibri"/>
                <a:cs typeface="Calibri"/>
              </a:rPr>
              <a:t>у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ма</a:t>
            </a:r>
            <a:r>
              <a:rPr sz="1400" b="1" spc="5" dirty="0">
                <a:solidFill>
                  <a:srgbClr val="C00000"/>
                </a:solidFill>
                <a:latin typeface="Calibri"/>
                <a:cs typeface="Calibri"/>
              </a:rPr>
              <a:t>н</a:t>
            </a:r>
            <a:r>
              <a:rPr sz="1400" b="1" spc="-10" dirty="0">
                <a:solidFill>
                  <a:srgbClr val="C00000"/>
                </a:solidFill>
                <a:latin typeface="Calibri"/>
                <a:cs typeface="Calibri"/>
              </a:rPr>
              <a:t>и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т</a:t>
            </a:r>
            <a:r>
              <a:rPr sz="1400" b="1" spc="-5" dirty="0">
                <a:solidFill>
                  <a:srgbClr val="C00000"/>
                </a:solidFill>
                <a:latin typeface="Calibri"/>
                <a:cs typeface="Calibri"/>
              </a:rPr>
              <a:t>а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р</a:t>
            </a:r>
            <a:r>
              <a:rPr sz="1400" b="1" spc="10" dirty="0">
                <a:solidFill>
                  <a:srgbClr val="C00000"/>
                </a:solidFill>
                <a:latin typeface="Calibri"/>
                <a:cs typeface="Calibri"/>
              </a:rPr>
              <a:t>н</a:t>
            </a:r>
            <a:r>
              <a:rPr sz="1400" b="1" spc="-15" dirty="0">
                <a:solidFill>
                  <a:srgbClr val="C00000"/>
                </a:solidFill>
                <a:latin typeface="Calibri"/>
                <a:cs typeface="Calibri"/>
              </a:rPr>
              <a:t>ы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й</a:t>
            </a:r>
            <a:r>
              <a:rPr sz="1400" b="1" spc="-8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про</a:t>
            </a:r>
            <a:r>
              <a:rPr sz="1400" b="1" spc="-10" dirty="0">
                <a:solidFill>
                  <a:srgbClr val="C00000"/>
                </a:solidFill>
                <a:latin typeface="Calibri"/>
                <a:cs typeface="Calibri"/>
              </a:rPr>
              <a:t>фил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ь</a:t>
            </a:r>
            <a:r>
              <a:rPr sz="14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spc="-1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sz="1400" i="1" dirty="0">
                <a:solidFill>
                  <a:srgbClr val="C00000"/>
                </a:solidFill>
                <a:latin typeface="Calibri"/>
                <a:cs typeface="Calibri"/>
              </a:rPr>
              <a:t>с 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у</a:t>
            </a:r>
            <a:r>
              <a:rPr sz="1400" i="1" spc="5" dirty="0">
                <a:solidFill>
                  <a:srgbClr val="C00000"/>
                </a:solidFill>
                <a:latin typeface="Calibri"/>
                <a:cs typeface="Calibri"/>
              </a:rPr>
              <a:t>г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лу</a:t>
            </a:r>
            <a:r>
              <a:rPr sz="1400" i="1" spc="-20" dirty="0">
                <a:solidFill>
                  <a:srgbClr val="C00000"/>
                </a:solidFill>
                <a:latin typeface="Calibri"/>
                <a:cs typeface="Calibri"/>
              </a:rPr>
              <a:t>б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ле</a:t>
            </a:r>
            <a:r>
              <a:rPr sz="1400" i="1" spc="-15" dirty="0">
                <a:solidFill>
                  <a:srgbClr val="C00000"/>
                </a:solidFill>
                <a:latin typeface="Calibri"/>
                <a:cs typeface="Calibri"/>
              </a:rPr>
              <a:t>н</a:t>
            </a:r>
            <a:r>
              <a:rPr sz="1400" i="1" spc="-10" dirty="0">
                <a:solidFill>
                  <a:srgbClr val="C00000"/>
                </a:solidFill>
                <a:latin typeface="Calibri"/>
                <a:cs typeface="Calibri"/>
              </a:rPr>
              <a:t>н</a:t>
            </a:r>
            <a:r>
              <a:rPr sz="1400" i="1" spc="10" dirty="0">
                <a:solidFill>
                  <a:srgbClr val="C00000"/>
                </a:solidFill>
                <a:latin typeface="Calibri"/>
                <a:cs typeface="Calibri"/>
              </a:rPr>
              <a:t>ы</a:t>
            </a:r>
            <a:r>
              <a:rPr sz="1400" i="1" dirty="0">
                <a:solidFill>
                  <a:srgbClr val="C00000"/>
                </a:solidFill>
                <a:latin typeface="Calibri"/>
                <a:cs typeface="Calibri"/>
              </a:rPr>
              <a:t>м  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изучением иностранного</a:t>
            </a:r>
            <a:r>
              <a:rPr sz="1400" i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языка</a:t>
            </a:r>
            <a:r>
              <a:rPr sz="1400" i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C00000"/>
                </a:solidFill>
                <a:latin typeface="Calibri"/>
                <a:cs typeface="Calibri"/>
              </a:rPr>
              <a:t>и</a:t>
            </a:r>
            <a:r>
              <a:rPr sz="1400" i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истории</a:t>
            </a:r>
            <a:r>
              <a:rPr sz="1600" i="1" spc="-5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94259" y="6027216"/>
            <a:ext cx="4516120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75" dirty="0">
                <a:solidFill>
                  <a:srgbClr val="C00000"/>
                </a:solidFill>
                <a:latin typeface="Calibri"/>
                <a:cs typeface="Calibri"/>
              </a:rPr>
              <a:t>Г</a:t>
            </a:r>
            <a:r>
              <a:rPr sz="1400" b="1" spc="5" dirty="0">
                <a:solidFill>
                  <a:srgbClr val="C00000"/>
                </a:solidFill>
                <a:latin typeface="Calibri"/>
                <a:cs typeface="Calibri"/>
              </a:rPr>
              <a:t>у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ма</a:t>
            </a:r>
            <a:r>
              <a:rPr sz="1400" b="1" spc="5" dirty="0">
                <a:solidFill>
                  <a:srgbClr val="C00000"/>
                </a:solidFill>
                <a:latin typeface="Calibri"/>
                <a:cs typeface="Calibri"/>
              </a:rPr>
              <a:t>н</a:t>
            </a:r>
            <a:r>
              <a:rPr sz="1400" b="1" spc="-10" dirty="0">
                <a:solidFill>
                  <a:srgbClr val="C00000"/>
                </a:solidFill>
                <a:latin typeface="Calibri"/>
                <a:cs typeface="Calibri"/>
              </a:rPr>
              <a:t>и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т</a:t>
            </a:r>
            <a:r>
              <a:rPr sz="1400" b="1" spc="-5" dirty="0">
                <a:solidFill>
                  <a:srgbClr val="C00000"/>
                </a:solidFill>
                <a:latin typeface="Calibri"/>
                <a:cs typeface="Calibri"/>
              </a:rPr>
              <a:t>а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р</a:t>
            </a:r>
            <a:r>
              <a:rPr sz="1400" b="1" spc="10" dirty="0">
                <a:solidFill>
                  <a:srgbClr val="C00000"/>
                </a:solidFill>
                <a:latin typeface="Calibri"/>
                <a:cs typeface="Calibri"/>
              </a:rPr>
              <a:t>н</a:t>
            </a:r>
            <a:r>
              <a:rPr sz="1400" b="1" spc="-15" dirty="0">
                <a:solidFill>
                  <a:srgbClr val="C00000"/>
                </a:solidFill>
                <a:latin typeface="Calibri"/>
                <a:cs typeface="Calibri"/>
              </a:rPr>
              <a:t>ы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й</a:t>
            </a:r>
            <a:r>
              <a:rPr sz="1400" b="1" spc="-8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про</a:t>
            </a:r>
            <a:r>
              <a:rPr sz="1400" b="1" spc="-10" dirty="0">
                <a:solidFill>
                  <a:srgbClr val="C00000"/>
                </a:solidFill>
                <a:latin typeface="Calibri"/>
                <a:cs typeface="Calibri"/>
              </a:rPr>
              <a:t>фил</a:t>
            </a:r>
            <a:r>
              <a:rPr sz="1400" b="1" dirty="0">
                <a:solidFill>
                  <a:srgbClr val="C00000"/>
                </a:solidFill>
                <a:latin typeface="Calibri"/>
                <a:cs typeface="Calibri"/>
              </a:rPr>
              <a:t>ь</a:t>
            </a:r>
            <a:r>
              <a:rPr sz="14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spc="-1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sz="1400" i="1" dirty="0">
                <a:solidFill>
                  <a:srgbClr val="C00000"/>
                </a:solidFill>
                <a:latin typeface="Calibri"/>
                <a:cs typeface="Calibri"/>
              </a:rPr>
              <a:t>с 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у</a:t>
            </a:r>
            <a:r>
              <a:rPr sz="1400" i="1" spc="5" dirty="0">
                <a:solidFill>
                  <a:srgbClr val="C00000"/>
                </a:solidFill>
                <a:latin typeface="Calibri"/>
                <a:cs typeface="Calibri"/>
              </a:rPr>
              <a:t>г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лу</a:t>
            </a:r>
            <a:r>
              <a:rPr sz="1400" i="1" spc="-20" dirty="0">
                <a:solidFill>
                  <a:srgbClr val="C00000"/>
                </a:solidFill>
                <a:latin typeface="Calibri"/>
                <a:cs typeface="Calibri"/>
              </a:rPr>
              <a:t>б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ле</a:t>
            </a:r>
            <a:r>
              <a:rPr sz="1400" i="1" spc="-15" dirty="0">
                <a:solidFill>
                  <a:srgbClr val="C00000"/>
                </a:solidFill>
                <a:latin typeface="Calibri"/>
                <a:cs typeface="Calibri"/>
              </a:rPr>
              <a:t>н</a:t>
            </a:r>
            <a:r>
              <a:rPr sz="1400" i="1" spc="-10" dirty="0">
                <a:solidFill>
                  <a:srgbClr val="C00000"/>
                </a:solidFill>
                <a:latin typeface="Calibri"/>
                <a:cs typeface="Calibri"/>
              </a:rPr>
              <a:t>н</a:t>
            </a:r>
            <a:r>
              <a:rPr sz="1400" i="1" spc="10" dirty="0">
                <a:solidFill>
                  <a:srgbClr val="C00000"/>
                </a:solidFill>
                <a:latin typeface="Calibri"/>
                <a:cs typeface="Calibri"/>
              </a:rPr>
              <a:t>ы</a:t>
            </a:r>
            <a:r>
              <a:rPr sz="1400" i="1" spc="5" dirty="0">
                <a:solidFill>
                  <a:srgbClr val="C00000"/>
                </a:solidFill>
                <a:latin typeface="Calibri"/>
                <a:cs typeface="Calibri"/>
              </a:rPr>
              <a:t>м</a:t>
            </a:r>
            <a:r>
              <a:rPr sz="1400" i="1" spc="-6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spc="-15" dirty="0">
                <a:solidFill>
                  <a:srgbClr val="C00000"/>
                </a:solidFill>
                <a:latin typeface="Calibri"/>
                <a:cs typeface="Calibri"/>
              </a:rPr>
              <a:t>и</a:t>
            </a:r>
            <a:r>
              <a:rPr sz="1400" i="1" spc="-10" dirty="0">
                <a:solidFill>
                  <a:srgbClr val="C00000"/>
                </a:solidFill>
                <a:latin typeface="Calibri"/>
                <a:cs typeface="Calibri"/>
              </a:rPr>
              <a:t>з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у</a:t>
            </a:r>
            <a:r>
              <a:rPr sz="1400" i="1" spc="-15" dirty="0">
                <a:solidFill>
                  <a:srgbClr val="C00000"/>
                </a:solidFill>
                <a:latin typeface="Calibri"/>
                <a:cs typeface="Calibri"/>
              </a:rPr>
              <a:t>ч</a:t>
            </a:r>
            <a:r>
              <a:rPr sz="1400" i="1" dirty="0">
                <a:solidFill>
                  <a:srgbClr val="C00000"/>
                </a:solidFill>
                <a:latin typeface="Calibri"/>
                <a:cs typeface="Calibri"/>
              </a:rPr>
              <a:t>е</a:t>
            </a:r>
            <a:r>
              <a:rPr sz="1400" i="1" spc="-10" dirty="0">
                <a:solidFill>
                  <a:srgbClr val="C00000"/>
                </a:solidFill>
                <a:latin typeface="Calibri"/>
                <a:cs typeface="Calibri"/>
              </a:rPr>
              <a:t>н</a:t>
            </a:r>
            <a:r>
              <a:rPr sz="1400" i="1" spc="-15" dirty="0">
                <a:solidFill>
                  <a:srgbClr val="C00000"/>
                </a:solidFill>
                <a:latin typeface="Calibri"/>
                <a:cs typeface="Calibri"/>
              </a:rPr>
              <a:t>и</a:t>
            </a:r>
            <a:r>
              <a:rPr sz="1400" i="1" dirty="0">
                <a:solidFill>
                  <a:srgbClr val="C00000"/>
                </a:solidFill>
                <a:latin typeface="Calibri"/>
                <a:cs typeface="Calibri"/>
              </a:rPr>
              <a:t>ем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иностранного</a:t>
            </a:r>
            <a:r>
              <a:rPr sz="1400" i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языка</a:t>
            </a:r>
            <a:r>
              <a:rPr sz="1400" i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spc="5" dirty="0">
                <a:solidFill>
                  <a:srgbClr val="C00000"/>
                </a:solidFill>
                <a:latin typeface="Calibri"/>
                <a:cs typeface="Calibri"/>
              </a:rPr>
              <a:t>и 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обществознания)</a:t>
            </a:r>
            <a:endParaRPr sz="14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76573" y="21081"/>
            <a:ext cx="345694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spc="-5" dirty="0"/>
              <a:t>Профили</a:t>
            </a:r>
            <a:r>
              <a:rPr sz="2800" spc="-65" dirty="0"/>
              <a:t> </a:t>
            </a:r>
            <a:r>
              <a:rPr sz="2800" spc="-15" dirty="0"/>
              <a:t>обучения</a:t>
            </a:r>
            <a:endParaRPr sz="2800"/>
          </a:p>
        </p:txBody>
      </p:sp>
      <p:grpSp>
        <p:nvGrpSpPr>
          <p:cNvPr id="4" name="object 4"/>
          <p:cNvGrpSpPr/>
          <p:nvPr/>
        </p:nvGrpSpPr>
        <p:grpSpPr>
          <a:xfrm>
            <a:off x="4657344" y="1249680"/>
            <a:ext cx="4290060" cy="1988820"/>
            <a:chOff x="4657344" y="1249680"/>
            <a:chExt cx="4290060" cy="19888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57344" y="1249680"/>
              <a:ext cx="4289933" cy="195198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41976" y="1280160"/>
              <a:ext cx="3719829" cy="195808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71872" y="1271016"/>
              <a:ext cx="3819144" cy="183794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719066" y="1821180"/>
              <a:ext cx="34290" cy="38735"/>
            </a:xfrm>
            <a:custGeom>
              <a:avLst/>
              <a:gdLst/>
              <a:ahLst/>
              <a:cxnLst/>
              <a:rect l="l" t="t" r="r" b="b"/>
              <a:pathLst>
                <a:path w="34289" h="38735">
                  <a:moveTo>
                    <a:pt x="33909" y="0"/>
                  </a:moveTo>
                  <a:lnTo>
                    <a:pt x="0" y="38608"/>
                  </a:lnTo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071871" y="1271016"/>
            <a:ext cx="3819525" cy="1838325"/>
          </a:xfrm>
          <a:prstGeom prst="rect">
            <a:avLst/>
          </a:prstGeom>
          <a:ln w="12192">
            <a:solidFill>
              <a:srgbClr val="41709C"/>
            </a:solidFill>
          </a:ln>
        </p:spPr>
        <p:txBody>
          <a:bodyPr vert="horz" wrap="square" lIns="0" tIns="8128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640"/>
              </a:spcBef>
            </a:pPr>
            <a:r>
              <a:rPr sz="1800" b="1" i="1" dirty="0">
                <a:latin typeface="Calibri"/>
                <a:cs typeface="Calibri"/>
              </a:rPr>
              <a:t>Ориентирован</a:t>
            </a:r>
            <a:r>
              <a:rPr sz="1800" b="1" i="1" spc="-9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на</a:t>
            </a:r>
            <a:r>
              <a:rPr sz="1800" b="1" i="1" spc="-1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профессии,</a:t>
            </a:r>
            <a:endParaRPr sz="1800">
              <a:latin typeface="Calibri"/>
              <a:cs typeface="Calibri"/>
            </a:endParaRPr>
          </a:p>
          <a:p>
            <a:pPr marL="9525" algn="ctr">
              <a:lnSpc>
                <a:spcPct val="100000"/>
              </a:lnSpc>
            </a:pPr>
            <a:r>
              <a:rPr sz="1800" b="1" i="1" dirty="0">
                <a:latin typeface="Calibri"/>
                <a:cs typeface="Calibri"/>
              </a:rPr>
              <a:t>связанные</a:t>
            </a:r>
            <a:r>
              <a:rPr sz="1800" b="1" i="1" spc="-2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с</a:t>
            </a:r>
            <a:r>
              <a:rPr sz="1800" b="1" i="1" spc="-10" dirty="0">
                <a:latin typeface="Calibri"/>
                <a:cs typeface="Calibri"/>
              </a:rPr>
              <a:t> </a:t>
            </a:r>
            <a:r>
              <a:rPr sz="1800" b="1" i="1" spc="5" dirty="0">
                <a:latin typeface="Calibri"/>
                <a:cs typeface="Calibri"/>
              </a:rPr>
              <a:t>социальной</a:t>
            </a:r>
            <a:r>
              <a:rPr sz="1800" b="1" i="1" spc="-75" dirty="0">
                <a:latin typeface="Calibri"/>
                <a:cs typeface="Calibri"/>
              </a:rPr>
              <a:t> </a:t>
            </a:r>
            <a:r>
              <a:rPr sz="1800" b="1" i="1" spc="5" dirty="0">
                <a:latin typeface="Calibri"/>
                <a:cs typeface="Calibri"/>
              </a:rPr>
              <a:t>сферой,</a:t>
            </a:r>
            <a:endParaRPr sz="180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</a:pPr>
            <a:r>
              <a:rPr sz="1800" b="1" i="1" dirty="0">
                <a:latin typeface="Calibri"/>
                <a:cs typeface="Calibri"/>
              </a:rPr>
              <a:t>финансами</a:t>
            </a:r>
            <a:r>
              <a:rPr sz="1800" b="1" i="1" spc="-7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и </a:t>
            </a:r>
            <a:r>
              <a:rPr sz="1800" b="1" i="1" spc="-5" dirty="0">
                <a:latin typeface="Calibri"/>
                <a:cs typeface="Calibri"/>
              </a:rPr>
              <a:t>экономикой,</a:t>
            </a:r>
            <a:endParaRPr sz="1800">
              <a:latin typeface="Calibri"/>
              <a:cs typeface="Calibri"/>
            </a:endParaRPr>
          </a:p>
          <a:p>
            <a:pPr marL="518159" marR="461009" algn="ctr">
              <a:lnSpc>
                <a:spcPct val="100000"/>
              </a:lnSpc>
            </a:pPr>
            <a:r>
              <a:rPr sz="1800" b="1" i="1" dirty="0">
                <a:latin typeface="Calibri"/>
                <a:cs typeface="Calibri"/>
              </a:rPr>
              <a:t>с </a:t>
            </a:r>
            <a:r>
              <a:rPr sz="1800" b="1" i="1" spc="-5" dirty="0">
                <a:latin typeface="Calibri"/>
                <a:cs typeface="Calibri"/>
              </a:rPr>
              <a:t>обработкой </a:t>
            </a:r>
            <a:r>
              <a:rPr sz="1800" b="1" i="1" dirty="0">
                <a:latin typeface="Calibri"/>
                <a:cs typeface="Calibri"/>
              </a:rPr>
              <a:t>информации, </a:t>
            </a:r>
            <a:r>
              <a:rPr sz="1800" b="1" i="1" spc="-395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управлением, </a:t>
            </a:r>
            <a:r>
              <a:rPr sz="1800" b="1" i="1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предпринимательством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509116" y="4319430"/>
            <a:ext cx="4572635" cy="1500505"/>
            <a:chOff x="4509116" y="4319430"/>
            <a:chExt cx="4572635" cy="1500505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09116" y="4319430"/>
              <a:ext cx="4483378" cy="150018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13960" y="4401375"/>
              <a:ext cx="4067428" cy="140639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02352" y="4331207"/>
              <a:ext cx="3843528" cy="140512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542917" y="4334128"/>
              <a:ext cx="554355" cy="497205"/>
            </a:xfrm>
            <a:custGeom>
              <a:avLst/>
              <a:gdLst/>
              <a:ahLst/>
              <a:cxnLst/>
              <a:rect l="l" t="t" r="r" b="b"/>
              <a:pathLst>
                <a:path w="554354" h="497204">
                  <a:moveTo>
                    <a:pt x="554101" y="0"/>
                  </a:moveTo>
                  <a:lnTo>
                    <a:pt x="0" y="496697"/>
                  </a:lnTo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102352" y="4331208"/>
            <a:ext cx="3843654" cy="1405255"/>
          </a:xfrm>
          <a:prstGeom prst="rect">
            <a:avLst/>
          </a:prstGeom>
          <a:ln w="12192">
            <a:solidFill>
              <a:srgbClr val="41709C"/>
            </a:solidFill>
          </a:ln>
        </p:spPr>
        <p:txBody>
          <a:bodyPr vert="horz" wrap="square" lIns="0" tIns="1409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10"/>
              </a:spcBef>
            </a:pPr>
            <a:r>
              <a:rPr sz="1800" b="1" i="1" spc="-15" dirty="0">
                <a:latin typeface="Calibri"/>
                <a:cs typeface="Calibri"/>
              </a:rPr>
              <a:t>Школа</a:t>
            </a:r>
            <a:r>
              <a:rPr sz="1800" b="1" i="1" spc="-20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самостоятельно</a:t>
            </a:r>
            <a:endParaRPr sz="1800">
              <a:latin typeface="Calibri"/>
              <a:cs typeface="Calibri"/>
            </a:endParaRPr>
          </a:p>
          <a:p>
            <a:pPr marL="3175" algn="ctr">
              <a:lnSpc>
                <a:spcPct val="100000"/>
              </a:lnSpc>
            </a:pPr>
            <a:r>
              <a:rPr sz="1800" b="1" i="1" spc="-5" dirty="0">
                <a:latin typeface="Calibri"/>
                <a:cs typeface="Calibri"/>
              </a:rPr>
              <a:t>определяет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b="1" i="1" dirty="0">
                <a:latin typeface="Calibri"/>
                <a:cs typeface="Calibri"/>
              </a:rPr>
              <a:t>2</a:t>
            </a:r>
            <a:r>
              <a:rPr sz="1800" b="1" i="1" spc="-5" dirty="0">
                <a:latin typeface="Calibri"/>
                <a:cs typeface="Calibri"/>
              </a:rPr>
              <a:t> учебных</a:t>
            </a:r>
            <a:r>
              <a:rPr sz="1800" b="1" i="1" spc="5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предмета,</a:t>
            </a:r>
            <a:r>
              <a:rPr sz="1800" b="1" i="1" spc="-1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изучаемых</a:t>
            </a:r>
            <a:r>
              <a:rPr sz="1800" b="1" i="1" spc="-4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на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b="1" i="1" spc="-5" dirty="0">
                <a:latin typeface="Calibri"/>
                <a:cs typeface="Calibri"/>
              </a:rPr>
              <a:t>углубленном </a:t>
            </a:r>
            <a:r>
              <a:rPr sz="1800" b="1" i="1" dirty="0">
                <a:latin typeface="Calibri"/>
                <a:cs typeface="Calibri"/>
              </a:rPr>
              <a:t>уровне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87527" y="4858334"/>
            <a:ext cx="253428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C00000"/>
                </a:solidFill>
                <a:latin typeface="Calibri"/>
                <a:cs typeface="Calibri"/>
              </a:rPr>
              <a:t>Универсальный</a:t>
            </a:r>
            <a:r>
              <a:rPr sz="14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C00000"/>
                </a:solidFill>
                <a:latin typeface="Calibri"/>
                <a:cs typeface="Calibri"/>
              </a:rPr>
              <a:t>профиль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680203" y="1001267"/>
            <a:ext cx="326390" cy="2865120"/>
          </a:xfrm>
          <a:custGeom>
            <a:avLst/>
            <a:gdLst/>
            <a:ahLst/>
            <a:cxnLst/>
            <a:rect l="l" t="t" r="r" b="b"/>
            <a:pathLst>
              <a:path w="326389" h="2865120">
                <a:moveTo>
                  <a:pt x="0" y="0"/>
                </a:moveTo>
                <a:lnTo>
                  <a:pt x="63466" y="2139"/>
                </a:lnTo>
                <a:lnTo>
                  <a:pt x="115300" y="7969"/>
                </a:lnTo>
                <a:lnTo>
                  <a:pt x="150250" y="16609"/>
                </a:lnTo>
                <a:lnTo>
                  <a:pt x="163068" y="27178"/>
                </a:lnTo>
                <a:lnTo>
                  <a:pt x="163068" y="1405382"/>
                </a:lnTo>
                <a:lnTo>
                  <a:pt x="175885" y="1415950"/>
                </a:lnTo>
                <a:lnTo>
                  <a:pt x="210835" y="1424590"/>
                </a:lnTo>
                <a:lnTo>
                  <a:pt x="262669" y="1430420"/>
                </a:lnTo>
                <a:lnTo>
                  <a:pt x="326136" y="1432560"/>
                </a:lnTo>
                <a:lnTo>
                  <a:pt x="262669" y="1434699"/>
                </a:lnTo>
                <a:lnTo>
                  <a:pt x="210835" y="1440529"/>
                </a:lnTo>
                <a:lnTo>
                  <a:pt x="175885" y="1449169"/>
                </a:lnTo>
                <a:lnTo>
                  <a:pt x="163068" y="1459738"/>
                </a:lnTo>
                <a:lnTo>
                  <a:pt x="163068" y="2837942"/>
                </a:lnTo>
                <a:lnTo>
                  <a:pt x="150250" y="2848510"/>
                </a:lnTo>
                <a:lnTo>
                  <a:pt x="115300" y="2857150"/>
                </a:lnTo>
                <a:lnTo>
                  <a:pt x="63466" y="2862980"/>
                </a:lnTo>
                <a:lnTo>
                  <a:pt x="0" y="2865120"/>
                </a:lnTo>
              </a:path>
            </a:pathLst>
          </a:custGeom>
          <a:ln w="15240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03098" y="913891"/>
            <a:ext cx="4401185" cy="25750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695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C00000"/>
                </a:solidFill>
                <a:latin typeface="Calibri"/>
                <a:cs typeface="Calibri"/>
              </a:rPr>
              <a:t>Социально-экономический</a:t>
            </a:r>
            <a:r>
              <a:rPr sz="1400" b="1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C00000"/>
                </a:solidFill>
                <a:latin typeface="Calibri"/>
                <a:cs typeface="Calibri"/>
              </a:rPr>
              <a:t>профиль</a:t>
            </a:r>
            <a:endParaRPr sz="1400" dirty="0">
              <a:latin typeface="Calibri"/>
              <a:cs typeface="Calibri"/>
            </a:endParaRPr>
          </a:p>
          <a:p>
            <a:pPr marL="99695">
              <a:lnSpc>
                <a:spcPct val="100000"/>
              </a:lnSpc>
            </a:pPr>
            <a:r>
              <a:rPr sz="1400" i="1" dirty="0">
                <a:solidFill>
                  <a:srgbClr val="C00000"/>
                </a:solidFill>
                <a:latin typeface="Calibri"/>
                <a:cs typeface="Calibri"/>
              </a:rPr>
              <a:t>(с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 углубленным</a:t>
            </a:r>
            <a:r>
              <a:rPr sz="1400" i="1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C00000"/>
                </a:solidFill>
                <a:latin typeface="Calibri"/>
                <a:cs typeface="Calibri"/>
              </a:rPr>
              <a:t>изучением</a:t>
            </a:r>
            <a:r>
              <a:rPr sz="1400" i="1" spc="-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C00000"/>
                </a:solidFill>
                <a:latin typeface="Calibri"/>
                <a:cs typeface="Calibri"/>
              </a:rPr>
              <a:t>математики</a:t>
            </a:r>
            <a:r>
              <a:rPr sz="1400" i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C00000"/>
                </a:solidFill>
                <a:latin typeface="Calibri"/>
                <a:cs typeface="Calibri"/>
              </a:rPr>
              <a:t>и</a:t>
            </a:r>
            <a:endParaRPr sz="1400" dirty="0">
              <a:latin typeface="Calibri"/>
              <a:cs typeface="Calibri"/>
            </a:endParaRPr>
          </a:p>
          <a:p>
            <a:pPr marL="99695">
              <a:lnSpc>
                <a:spcPct val="100000"/>
              </a:lnSpc>
            </a:pP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обществознания)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750" dirty="0">
              <a:latin typeface="Calibri"/>
              <a:cs typeface="Calibri"/>
            </a:endParaRPr>
          </a:p>
          <a:p>
            <a:pPr marL="33020">
              <a:lnSpc>
                <a:spcPct val="100000"/>
              </a:lnSpc>
            </a:pPr>
            <a:r>
              <a:rPr sz="1400" b="1" spc="-5" dirty="0">
                <a:solidFill>
                  <a:srgbClr val="C00000"/>
                </a:solidFill>
                <a:latin typeface="Calibri"/>
                <a:cs typeface="Calibri"/>
              </a:rPr>
              <a:t>Социально-экономический</a:t>
            </a:r>
            <a:r>
              <a:rPr sz="1400" b="1" spc="-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C00000"/>
                </a:solidFill>
                <a:latin typeface="Calibri"/>
                <a:cs typeface="Calibri"/>
              </a:rPr>
              <a:t>профиль</a:t>
            </a:r>
            <a:endParaRPr sz="1400" dirty="0">
              <a:latin typeface="Calibri"/>
              <a:cs typeface="Calibri"/>
            </a:endParaRPr>
          </a:p>
          <a:p>
            <a:pPr marL="33020">
              <a:lnSpc>
                <a:spcPct val="100000"/>
              </a:lnSpc>
            </a:pPr>
            <a:r>
              <a:rPr sz="1400" i="1" dirty="0">
                <a:solidFill>
                  <a:srgbClr val="C00000"/>
                </a:solidFill>
                <a:latin typeface="Calibri"/>
                <a:cs typeface="Calibri"/>
              </a:rPr>
              <a:t>(с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 углубленным</a:t>
            </a:r>
            <a:r>
              <a:rPr sz="1400" i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C00000"/>
                </a:solidFill>
                <a:latin typeface="Calibri"/>
                <a:cs typeface="Calibri"/>
              </a:rPr>
              <a:t>изучением</a:t>
            </a:r>
            <a:r>
              <a:rPr sz="1400" i="1" spc="-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C00000"/>
                </a:solidFill>
                <a:latin typeface="Calibri"/>
                <a:cs typeface="Calibri"/>
              </a:rPr>
              <a:t>математики,</a:t>
            </a:r>
            <a:endParaRPr sz="1400" dirty="0">
              <a:latin typeface="Calibri"/>
              <a:cs typeface="Calibri"/>
            </a:endParaRPr>
          </a:p>
          <a:p>
            <a:pPr marL="85090">
              <a:lnSpc>
                <a:spcPct val="100000"/>
              </a:lnSpc>
              <a:spcBef>
                <a:spcPts val="5"/>
              </a:spcBef>
            </a:pP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обществознания</a:t>
            </a:r>
            <a:r>
              <a:rPr sz="1400" i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C00000"/>
                </a:solidFill>
                <a:latin typeface="Calibri"/>
                <a:cs typeface="Calibri"/>
              </a:rPr>
              <a:t>и географии)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3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solidFill>
                  <a:srgbClr val="C00000"/>
                </a:solidFill>
                <a:latin typeface="Calibri"/>
                <a:cs typeface="Calibri"/>
              </a:rPr>
              <a:t>Социально-экономический</a:t>
            </a:r>
            <a:r>
              <a:rPr sz="1400" b="1" spc="-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C00000"/>
                </a:solidFill>
                <a:latin typeface="Calibri"/>
                <a:cs typeface="Calibri"/>
              </a:rPr>
              <a:t>профиль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i="1" dirty="0">
                <a:solidFill>
                  <a:srgbClr val="C00000"/>
                </a:solidFill>
                <a:latin typeface="Calibri"/>
                <a:cs typeface="Calibri"/>
              </a:rPr>
              <a:t>(с 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углубленным</a:t>
            </a:r>
            <a:r>
              <a:rPr sz="1400" i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C00000"/>
                </a:solidFill>
                <a:latin typeface="Calibri"/>
                <a:cs typeface="Calibri"/>
              </a:rPr>
              <a:t>изучением</a:t>
            </a:r>
            <a:r>
              <a:rPr sz="1400" i="1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C00000"/>
                </a:solidFill>
                <a:latin typeface="Calibri"/>
                <a:cs typeface="Calibri"/>
              </a:rPr>
              <a:t>обществознания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i="1" dirty="0">
                <a:solidFill>
                  <a:srgbClr val="C00000"/>
                </a:solidFill>
                <a:latin typeface="Calibri"/>
                <a:cs typeface="Calibri"/>
              </a:rPr>
              <a:t>и</a:t>
            </a:r>
            <a:r>
              <a:rPr sz="1400" i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C00000"/>
                </a:solidFill>
                <a:latin typeface="Calibri"/>
                <a:cs typeface="Calibri"/>
              </a:rPr>
              <a:t>географии)</a:t>
            </a:r>
            <a:endParaRPr sz="14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735787" y="1660905"/>
            <a:ext cx="2120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600" b="1" spc="-862" baseline="-10416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2000" b="1" spc="-575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86426" y="1336612"/>
            <a:ext cx="7600373" cy="1715520"/>
          </a:xfrm>
          <a:custGeom>
            <a:avLst/>
            <a:gdLst/>
            <a:ahLst/>
            <a:cxnLst/>
            <a:rect l="l" t="t" r="r" b="b"/>
            <a:pathLst>
              <a:path w="7221220" h="972820">
                <a:moveTo>
                  <a:pt x="0" y="486155"/>
                </a:moveTo>
                <a:lnTo>
                  <a:pt x="2225" y="439338"/>
                </a:lnTo>
                <a:lnTo>
                  <a:pt x="8766" y="393780"/>
                </a:lnTo>
                <a:lnTo>
                  <a:pt x="19418" y="349683"/>
                </a:lnTo>
                <a:lnTo>
                  <a:pt x="33978" y="307253"/>
                </a:lnTo>
                <a:lnTo>
                  <a:pt x="52242" y="266692"/>
                </a:lnTo>
                <a:lnTo>
                  <a:pt x="74006" y="228206"/>
                </a:lnTo>
                <a:lnTo>
                  <a:pt x="99067" y="191996"/>
                </a:lnTo>
                <a:lnTo>
                  <a:pt x="127221" y="158268"/>
                </a:lnTo>
                <a:lnTo>
                  <a:pt x="158263" y="127225"/>
                </a:lnTo>
                <a:lnTo>
                  <a:pt x="191991" y="99071"/>
                </a:lnTo>
                <a:lnTo>
                  <a:pt x="228200" y="74010"/>
                </a:lnTo>
                <a:lnTo>
                  <a:pt x="266687" y="52245"/>
                </a:lnTo>
                <a:lnTo>
                  <a:pt x="307248" y="33980"/>
                </a:lnTo>
                <a:lnTo>
                  <a:pt x="349679" y="19419"/>
                </a:lnTo>
                <a:lnTo>
                  <a:pt x="393776" y="8766"/>
                </a:lnTo>
                <a:lnTo>
                  <a:pt x="439336" y="2225"/>
                </a:lnTo>
                <a:lnTo>
                  <a:pt x="486156" y="0"/>
                </a:lnTo>
                <a:lnTo>
                  <a:pt x="6734556" y="0"/>
                </a:lnTo>
                <a:lnTo>
                  <a:pt x="6781373" y="2225"/>
                </a:lnTo>
                <a:lnTo>
                  <a:pt x="6826931" y="8766"/>
                </a:lnTo>
                <a:lnTo>
                  <a:pt x="6871028" y="19419"/>
                </a:lnTo>
                <a:lnTo>
                  <a:pt x="6913458" y="33980"/>
                </a:lnTo>
                <a:lnTo>
                  <a:pt x="6954019" y="52245"/>
                </a:lnTo>
                <a:lnTo>
                  <a:pt x="6992505" y="74010"/>
                </a:lnTo>
                <a:lnTo>
                  <a:pt x="7028715" y="99071"/>
                </a:lnTo>
                <a:lnTo>
                  <a:pt x="7062443" y="127225"/>
                </a:lnTo>
                <a:lnTo>
                  <a:pt x="7093486" y="158268"/>
                </a:lnTo>
                <a:lnTo>
                  <a:pt x="7121640" y="191996"/>
                </a:lnTo>
                <a:lnTo>
                  <a:pt x="7146701" y="228206"/>
                </a:lnTo>
                <a:lnTo>
                  <a:pt x="7168466" y="266692"/>
                </a:lnTo>
                <a:lnTo>
                  <a:pt x="7186731" y="307253"/>
                </a:lnTo>
                <a:lnTo>
                  <a:pt x="7201292" y="349683"/>
                </a:lnTo>
                <a:lnTo>
                  <a:pt x="7211945" y="393780"/>
                </a:lnTo>
                <a:lnTo>
                  <a:pt x="7218486" y="439338"/>
                </a:lnTo>
                <a:lnTo>
                  <a:pt x="7220712" y="486155"/>
                </a:lnTo>
                <a:lnTo>
                  <a:pt x="7218486" y="532973"/>
                </a:lnTo>
                <a:lnTo>
                  <a:pt x="7211945" y="578531"/>
                </a:lnTo>
                <a:lnTo>
                  <a:pt x="7201292" y="622628"/>
                </a:lnTo>
                <a:lnTo>
                  <a:pt x="7186731" y="665058"/>
                </a:lnTo>
                <a:lnTo>
                  <a:pt x="7168466" y="705619"/>
                </a:lnTo>
                <a:lnTo>
                  <a:pt x="7146701" y="744105"/>
                </a:lnTo>
                <a:lnTo>
                  <a:pt x="7121640" y="780315"/>
                </a:lnTo>
                <a:lnTo>
                  <a:pt x="7093486" y="814043"/>
                </a:lnTo>
                <a:lnTo>
                  <a:pt x="7062443" y="845086"/>
                </a:lnTo>
                <a:lnTo>
                  <a:pt x="7028715" y="873240"/>
                </a:lnTo>
                <a:lnTo>
                  <a:pt x="6992505" y="898301"/>
                </a:lnTo>
                <a:lnTo>
                  <a:pt x="6954019" y="920066"/>
                </a:lnTo>
                <a:lnTo>
                  <a:pt x="6913458" y="938331"/>
                </a:lnTo>
                <a:lnTo>
                  <a:pt x="6871028" y="952892"/>
                </a:lnTo>
                <a:lnTo>
                  <a:pt x="6826931" y="963545"/>
                </a:lnTo>
                <a:lnTo>
                  <a:pt x="6781373" y="970086"/>
                </a:lnTo>
                <a:lnTo>
                  <a:pt x="6734556" y="972312"/>
                </a:lnTo>
                <a:lnTo>
                  <a:pt x="486156" y="972312"/>
                </a:lnTo>
                <a:lnTo>
                  <a:pt x="439336" y="970086"/>
                </a:lnTo>
                <a:lnTo>
                  <a:pt x="393776" y="963545"/>
                </a:lnTo>
                <a:lnTo>
                  <a:pt x="349679" y="952892"/>
                </a:lnTo>
                <a:lnTo>
                  <a:pt x="307248" y="938331"/>
                </a:lnTo>
                <a:lnTo>
                  <a:pt x="266687" y="920066"/>
                </a:lnTo>
                <a:lnTo>
                  <a:pt x="228200" y="898301"/>
                </a:lnTo>
                <a:lnTo>
                  <a:pt x="191991" y="873240"/>
                </a:lnTo>
                <a:lnTo>
                  <a:pt x="158263" y="845086"/>
                </a:lnTo>
                <a:lnTo>
                  <a:pt x="127221" y="814043"/>
                </a:lnTo>
                <a:lnTo>
                  <a:pt x="99067" y="780315"/>
                </a:lnTo>
                <a:lnTo>
                  <a:pt x="74006" y="744105"/>
                </a:lnTo>
                <a:lnTo>
                  <a:pt x="52242" y="705619"/>
                </a:lnTo>
                <a:lnTo>
                  <a:pt x="33978" y="665058"/>
                </a:lnTo>
                <a:lnTo>
                  <a:pt x="19418" y="622628"/>
                </a:lnTo>
                <a:lnTo>
                  <a:pt x="8766" y="578531"/>
                </a:lnTo>
                <a:lnTo>
                  <a:pt x="2225" y="532973"/>
                </a:lnTo>
                <a:lnTo>
                  <a:pt x="0" y="486155"/>
                </a:lnTo>
                <a:close/>
              </a:path>
            </a:pathLst>
          </a:custGeom>
          <a:ln w="27432">
            <a:solidFill>
              <a:srgbClr val="B1B1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329224" y="1478894"/>
            <a:ext cx="7281376" cy="130612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(инженерный)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агротехнологический 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 углубленным изучением математики и физики)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36396" y="3392296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35787" y="1931409"/>
            <a:ext cx="478367" cy="501276"/>
            <a:chOff x="615695" y="3267455"/>
            <a:chExt cx="363220" cy="45847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5695" y="3267455"/>
              <a:ext cx="362712" cy="45793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5442" y="3270447"/>
              <a:ext cx="225738" cy="263430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824382" y="1842135"/>
            <a:ext cx="45719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060610" y="3722382"/>
            <a:ext cx="7397590" cy="1459218"/>
          </a:xfrm>
          <a:custGeom>
            <a:avLst/>
            <a:gdLst/>
            <a:ahLst/>
            <a:cxnLst/>
            <a:rect l="l" t="t" r="r" b="b"/>
            <a:pathLst>
              <a:path w="7184390" h="1003300">
                <a:moveTo>
                  <a:pt x="0" y="501395"/>
                </a:moveTo>
                <a:lnTo>
                  <a:pt x="2295" y="453116"/>
                </a:lnTo>
                <a:lnTo>
                  <a:pt x="9041" y="406133"/>
                </a:lnTo>
                <a:lnTo>
                  <a:pt x="20027" y="360657"/>
                </a:lnTo>
                <a:lnTo>
                  <a:pt x="35043" y="316899"/>
                </a:lnTo>
                <a:lnTo>
                  <a:pt x="53879" y="275068"/>
                </a:lnTo>
                <a:lnTo>
                  <a:pt x="76326" y="235375"/>
                </a:lnTo>
                <a:lnTo>
                  <a:pt x="102172" y="198030"/>
                </a:lnTo>
                <a:lnTo>
                  <a:pt x="131208" y="163243"/>
                </a:lnTo>
                <a:lnTo>
                  <a:pt x="163223" y="131225"/>
                </a:lnTo>
                <a:lnTo>
                  <a:pt x="198008" y="102187"/>
                </a:lnTo>
                <a:lnTo>
                  <a:pt x="235352" y="76338"/>
                </a:lnTo>
                <a:lnTo>
                  <a:pt x="275045" y="53889"/>
                </a:lnTo>
                <a:lnTo>
                  <a:pt x="316878" y="35049"/>
                </a:lnTo>
                <a:lnTo>
                  <a:pt x="360639" y="20030"/>
                </a:lnTo>
                <a:lnTo>
                  <a:pt x="406119" y="9042"/>
                </a:lnTo>
                <a:lnTo>
                  <a:pt x="453108" y="2295"/>
                </a:lnTo>
                <a:lnTo>
                  <a:pt x="501395" y="0"/>
                </a:lnTo>
                <a:lnTo>
                  <a:pt x="6682740" y="0"/>
                </a:lnTo>
                <a:lnTo>
                  <a:pt x="6731019" y="2295"/>
                </a:lnTo>
                <a:lnTo>
                  <a:pt x="6778002" y="9042"/>
                </a:lnTo>
                <a:lnTo>
                  <a:pt x="6823478" y="20030"/>
                </a:lnTo>
                <a:lnTo>
                  <a:pt x="6867236" y="35049"/>
                </a:lnTo>
                <a:lnTo>
                  <a:pt x="6909067" y="53889"/>
                </a:lnTo>
                <a:lnTo>
                  <a:pt x="6948760" y="76338"/>
                </a:lnTo>
                <a:lnTo>
                  <a:pt x="6986105" y="102187"/>
                </a:lnTo>
                <a:lnTo>
                  <a:pt x="7020892" y="131225"/>
                </a:lnTo>
                <a:lnTo>
                  <a:pt x="7052910" y="163243"/>
                </a:lnTo>
                <a:lnTo>
                  <a:pt x="7081948" y="198030"/>
                </a:lnTo>
                <a:lnTo>
                  <a:pt x="7107797" y="235375"/>
                </a:lnTo>
                <a:lnTo>
                  <a:pt x="7130246" y="275068"/>
                </a:lnTo>
                <a:lnTo>
                  <a:pt x="7149086" y="316899"/>
                </a:lnTo>
                <a:lnTo>
                  <a:pt x="7164105" y="360657"/>
                </a:lnTo>
                <a:lnTo>
                  <a:pt x="7175093" y="406133"/>
                </a:lnTo>
                <a:lnTo>
                  <a:pt x="7181840" y="453116"/>
                </a:lnTo>
                <a:lnTo>
                  <a:pt x="7184135" y="501395"/>
                </a:lnTo>
                <a:lnTo>
                  <a:pt x="7181840" y="549675"/>
                </a:lnTo>
                <a:lnTo>
                  <a:pt x="7175093" y="596658"/>
                </a:lnTo>
                <a:lnTo>
                  <a:pt x="7164105" y="642134"/>
                </a:lnTo>
                <a:lnTo>
                  <a:pt x="7149086" y="685892"/>
                </a:lnTo>
                <a:lnTo>
                  <a:pt x="7130246" y="727723"/>
                </a:lnTo>
                <a:lnTo>
                  <a:pt x="7107797" y="767416"/>
                </a:lnTo>
                <a:lnTo>
                  <a:pt x="7081948" y="804761"/>
                </a:lnTo>
                <a:lnTo>
                  <a:pt x="7052910" y="839548"/>
                </a:lnTo>
                <a:lnTo>
                  <a:pt x="7020892" y="871566"/>
                </a:lnTo>
                <a:lnTo>
                  <a:pt x="6986105" y="900604"/>
                </a:lnTo>
                <a:lnTo>
                  <a:pt x="6948760" y="926453"/>
                </a:lnTo>
                <a:lnTo>
                  <a:pt x="6909067" y="948902"/>
                </a:lnTo>
                <a:lnTo>
                  <a:pt x="6867236" y="967742"/>
                </a:lnTo>
                <a:lnTo>
                  <a:pt x="6823478" y="982761"/>
                </a:lnTo>
                <a:lnTo>
                  <a:pt x="6778002" y="993749"/>
                </a:lnTo>
                <a:lnTo>
                  <a:pt x="6731019" y="1000496"/>
                </a:lnTo>
                <a:lnTo>
                  <a:pt x="6682740" y="1002791"/>
                </a:lnTo>
                <a:lnTo>
                  <a:pt x="501395" y="1002791"/>
                </a:lnTo>
                <a:lnTo>
                  <a:pt x="453108" y="1000496"/>
                </a:lnTo>
                <a:lnTo>
                  <a:pt x="406119" y="993749"/>
                </a:lnTo>
                <a:lnTo>
                  <a:pt x="360639" y="982761"/>
                </a:lnTo>
                <a:lnTo>
                  <a:pt x="316878" y="967742"/>
                </a:lnTo>
                <a:lnTo>
                  <a:pt x="275045" y="948902"/>
                </a:lnTo>
                <a:lnTo>
                  <a:pt x="235352" y="926453"/>
                </a:lnTo>
                <a:lnTo>
                  <a:pt x="198008" y="900604"/>
                </a:lnTo>
                <a:lnTo>
                  <a:pt x="163223" y="871566"/>
                </a:lnTo>
                <a:lnTo>
                  <a:pt x="131208" y="839548"/>
                </a:lnTo>
                <a:lnTo>
                  <a:pt x="102172" y="804761"/>
                </a:lnTo>
                <a:lnTo>
                  <a:pt x="76326" y="767416"/>
                </a:lnTo>
                <a:lnTo>
                  <a:pt x="53879" y="727723"/>
                </a:lnTo>
                <a:lnTo>
                  <a:pt x="35043" y="685892"/>
                </a:lnTo>
                <a:lnTo>
                  <a:pt x="20027" y="642134"/>
                </a:lnTo>
                <a:lnTo>
                  <a:pt x="9041" y="596658"/>
                </a:lnTo>
                <a:lnTo>
                  <a:pt x="2295" y="549675"/>
                </a:lnTo>
                <a:lnTo>
                  <a:pt x="0" y="501395"/>
                </a:lnTo>
                <a:close/>
              </a:path>
            </a:pathLst>
          </a:custGeom>
          <a:ln w="27432">
            <a:solidFill>
              <a:srgbClr val="B1B1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735787" y="3952666"/>
            <a:ext cx="474450" cy="543134"/>
            <a:chOff x="633983" y="4529328"/>
            <a:chExt cx="363220" cy="461009"/>
          </a:xfrm>
        </p:grpSpPr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3983" y="4529328"/>
              <a:ext cx="362712" cy="46044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3730" y="4532319"/>
              <a:ext cx="225738" cy="263430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747776" y="4575505"/>
            <a:ext cx="1397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-6095" y="0"/>
            <a:ext cx="9156700" cy="1286510"/>
            <a:chOff x="-6095" y="0"/>
            <a:chExt cx="9156700" cy="1286510"/>
          </a:xfrm>
        </p:grpSpPr>
        <p:sp>
          <p:nvSpPr>
            <p:cNvPr id="22" name="object 22"/>
            <p:cNvSpPr/>
            <p:nvPr/>
          </p:nvSpPr>
          <p:spPr>
            <a:xfrm>
              <a:off x="0" y="758951"/>
              <a:ext cx="9144000" cy="521334"/>
            </a:xfrm>
            <a:custGeom>
              <a:avLst/>
              <a:gdLst/>
              <a:ahLst/>
              <a:cxnLst/>
              <a:rect l="l" t="t" r="r" b="b"/>
              <a:pathLst>
                <a:path w="9144000" h="521334">
                  <a:moveTo>
                    <a:pt x="9144000" y="0"/>
                  </a:moveTo>
                  <a:lnTo>
                    <a:pt x="0" y="0"/>
                  </a:lnTo>
                  <a:lnTo>
                    <a:pt x="0" y="521208"/>
                  </a:lnTo>
                  <a:lnTo>
                    <a:pt x="9144000" y="521208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0" y="758951"/>
              <a:ext cx="9144000" cy="521334"/>
            </a:xfrm>
            <a:custGeom>
              <a:avLst/>
              <a:gdLst/>
              <a:ahLst/>
              <a:cxnLst/>
              <a:rect l="l" t="t" r="r" b="b"/>
              <a:pathLst>
                <a:path w="9144000" h="521334">
                  <a:moveTo>
                    <a:pt x="0" y="521208"/>
                  </a:moveTo>
                  <a:lnTo>
                    <a:pt x="9144000" y="521208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521208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755904" cy="758951"/>
            </a:xfrm>
            <a:prstGeom prst="rect">
              <a:avLst/>
            </a:prstGeom>
          </p:spPr>
        </p:pic>
      </p:grp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3278251" y="21081"/>
            <a:ext cx="345694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spc="-5" dirty="0"/>
              <a:t>Профили</a:t>
            </a:r>
            <a:r>
              <a:rPr sz="2800" spc="-70" dirty="0"/>
              <a:t> </a:t>
            </a:r>
            <a:r>
              <a:rPr sz="2800" spc="-15" dirty="0"/>
              <a:t>обучения</a:t>
            </a:r>
            <a:endParaRPr sz="2800"/>
          </a:p>
        </p:txBody>
      </p:sp>
      <p:sp>
        <p:nvSpPr>
          <p:cNvPr id="27" name="Прямоугольник 26"/>
          <p:cNvSpPr/>
          <p:nvPr/>
        </p:nvSpPr>
        <p:spPr>
          <a:xfrm>
            <a:off x="1397442" y="3722382"/>
            <a:ext cx="6451157" cy="1413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6675" algn="just">
              <a:lnSpc>
                <a:spcPct val="115000"/>
              </a:lnSpc>
              <a:spcBef>
                <a:spcPts val="5"/>
              </a:spcBef>
              <a:spcAft>
                <a:spcPts val="800"/>
              </a:spcAft>
              <a:tabLst>
                <a:tab pos="709295" algn="l"/>
              </a:tabLs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Социально-экономический профиль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(с углубленным изучением математики и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</a:rPr>
              <a:t>обществознания)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1859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390102"/>
              </p:ext>
            </p:extLst>
          </p:nvPr>
        </p:nvGraphicFramePr>
        <p:xfrm>
          <a:off x="457200" y="1371601"/>
          <a:ext cx="8305800" cy="496260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026460">
                  <a:extLst>
                    <a:ext uri="{9D8B030D-6E8A-4147-A177-3AD203B41FA5}"/>
                  </a:extLst>
                </a:gridCol>
                <a:gridCol w="1774140">
                  <a:extLst>
                    <a:ext uri="{9D8B030D-6E8A-4147-A177-3AD203B41FA5}"/>
                  </a:extLst>
                </a:gridCol>
                <a:gridCol w="3505200">
                  <a:extLst>
                    <a:ext uri="{9D8B030D-6E8A-4147-A177-3AD203B41FA5}"/>
                  </a:extLst>
                </a:gridCol>
              </a:tblGrid>
              <a:tr h="7979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Предметы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042" marR="49042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042" marR="49042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Ф.И.О. педагога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042" marR="49042" marT="0" marB="0" horzOverflow="overflow"/>
                </a:tc>
                <a:extLst>
                  <a:ext uri="{0D108BD9-81ED-4DB2-BD59-A6C34878D82A}"/>
                </a:extLst>
              </a:tr>
              <a:tr h="4244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 Б  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042" marR="49042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9042" marR="49042" marT="0" marB="0" horzOverflow="overflow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Коробицина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Е.В.</a:t>
                      </a:r>
                    </a:p>
                  </a:txBody>
                  <a:tcPr marL="49042" marR="49042" marT="0" marB="0" anchor="ctr" horzOverflow="overflow"/>
                </a:tc>
                <a:extLst>
                  <a:ext uri="{0D108BD9-81ED-4DB2-BD59-A6C34878D82A}"/>
                </a:extLst>
              </a:tr>
              <a:tr h="3891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  П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042" marR="49042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49042" marR="49042" marT="0" marB="0" horzOverflow="overflow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65386" marR="653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4244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042" marR="49042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49042" marR="49042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Манькова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Н.А.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042" marR="49042" marT="0" marB="0" horzOverflow="overflow"/>
                </a:tc>
                <a:extLst>
                  <a:ext uri="{0D108BD9-81ED-4DB2-BD59-A6C34878D82A}"/>
                </a:extLst>
              </a:tr>
              <a:tr h="4244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042" marR="49042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9042" marR="49042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Суровкина</a:t>
                      </a: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Я.С.</a:t>
                      </a:r>
                    </a:p>
                  </a:txBody>
                  <a:tcPr marL="49042" marR="49042" marT="0" marB="0" horzOverflow="overflow"/>
                </a:tc>
                <a:extLst>
                  <a:ext uri="{0D108BD9-81ED-4DB2-BD59-A6C34878D82A}"/>
                </a:extLst>
              </a:tr>
              <a:tr h="4244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042" marR="49042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9042" marR="49042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Жуйкова Ю.С.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042" marR="49042" marT="0" marB="0" horzOverflow="overflow"/>
                </a:tc>
                <a:extLst>
                  <a:ext uri="{0D108BD9-81ED-4DB2-BD59-A6C34878D82A}"/>
                </a:extLst>
              </a:tr>
              <a:tr h="4244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042" marR="49042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9042" marR="49042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Наговицына Н.А.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042" marR="49042" marT="0" marB="0" horzOverflow="overflow"/>
                </a:tc>
                <a:extLst>
                  <a:ext uri="{0D108BD9-81ED-4DB2-BD59-A6C34878D82A}"/>
                </a:extLst>
              </a:tr>
              <a:tr h="4244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042" marR="49042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49042" marR="49042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Черезова О.Г.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042" marR="49042" marT="0" marB="0" horzOverflow="overflow"/>
                </a:tc>
                <a:extLst>
                  <a:ext uri="{0D108BD9-81ED-4DB2-BD59-A6C34878D82A}"/>
                </a:extLst>
              </a:tr>
              <a:tr h="4477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   и ИКТ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042" marR="49042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9042" marR="49042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Рощектаева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Т.А.</a:t>
                      </a:r>
                      <a:endParaRPr kumimoji="0" lang="ru-RU" sz="1800" b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042" marR="49042" marT="0" marB="0" horzOverflow="overflow"/>
                </a:tc>
                <a:extLst>
                  <a:ext uri="{0D108BD9-81ED-4DB2-BD59-A6C34878D82A}"/>
                </a:extLst>
              </a:tr>
              <a:tr h="3906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042" marR="49042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49042" marR="49042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Долгушин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И.А.</a:t>
                      </a:r>
                      <a:endParaRPr kumimoji="0" lang="ru-RU" sz="1800" b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042" marR="49042" marT="0" marB="0" horzOverflow="overflow"/>
                </a:tc>
                <a:extLst>
                  <a:ext uri="{0D108BD9-81ED-4DB2-BD59-A6C34878D82A}"/>
                </a:extLst>
              </a:tr>
              <a:tr h="3906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 язык</a:t>
                      </a:r>
                    </a:p>
                  </a:txBody>
                  <a:tcPr marL="49042" marR="49042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9042" marR="49042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Мельникова М.А.</a:t>
                      </a:r>
                    </a:p>
                  </a:txBody>
                  <a:tcPr marL="49042" marR="49042" marT="0" marB="0" horzOverflow="overflow"/>
                </a:tc>
              </a:tr>
            </a:tbl>
          </a:graphicData>
        </a:graphic>
      </p:graphicFrame>
      <p:sp>
        <p:nvSpPr>
          <p:cNvPr id="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197078"/>
            <a:ext cx="7620000" cy="1069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обучающимися 11-ых классов предметов для сдачи ЕГЭ </a:t>
            </a:r>
            <a:endParaRPr lang="ru-RU" alt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ru-RU" altLang="ru-RU" sz="135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2770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6618"/>
            <a:ext cx="8229600" cy="1477328"/>
          </a:xfrm>
        </p:spPr>
        <p:txBody>
          <a:bodyPr/>
          <a:lstStyle/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Сравнительная таблица результатов ЕГЭ </a:t>
            </a: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выпускников МАОУ СОШ №4,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города Алапаевск, Свердловской области</a:t>
            </a:r>
            <a:r>
              <a:rPr lang="ru-RU" sz="2400" dirty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3832375"/>
              </p:ext>
            </p:extLst>
          </p:nvPr>
        </p:nvGraphicFramePr>
        <p:xfrm>
          <a:off x="1066800" y="1167465"/>
          <a:ext cx="6968419" cy="5618021"/>
        </p:xfrm>
        <a:graphic>
          <a:graphicData uri="http://schemas.openxmlformats.org/drawingml/2006/table">
            <a:tbl>
              <a:tblPr/>
              <a:tblGrid>
                <a:gridCol w="2427105">
                  <a:extLst>
                    <a:ext uri="{9D8B030D-6E8A-4147-A177-3AD203B41FA5}"/>
                  </a:extLst>
                </a:gridCol>
                <a:gridCol w="2373710">
                  <a:extLst>
                    <a:ext uri="{9D8B030D-6E8A-4147-A177-3AD203B41FA5}"/>
                  </a:extLst>
                </a:gridCol>
                <a:gridCol w="2167604">
                  <a:extLst>
                    <a:ext uri="{9D8B030D-6E8A-4147-A177-3AD203B41FA5}"/>
                  </a:extLst>
                </a:gridCol>
              </a:tblGrid>
              <a:tr h="5024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Предмет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Школа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2926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68,2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790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 (профильный уровень)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69,5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5852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 (базовый уровень)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26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Информатика и ИКТ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3724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Биология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926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62,5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926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История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2926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Обществознание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71,3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5083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Английский язык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                </a:t>
                      </a:r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5267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География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68,2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083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Химия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402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381000"/>
            <a:ext cx="5751830" cy="553998"/>
          </a:xfrm>
        </p:spPr>
        <p:txBody>
          <a:bodyPr/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учебного плана</a:t>
            </a:r>
            <a:endParaRPr lang="ru-RU" sz="3600" dirty="0"/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431321" y="1828800"/>
            <a:ext cx="8103079" cy="404029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ru-RU" sz="4400" kern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Предметы(базовый уровень)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4400" kern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Предметы(углубленный уровень)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4400" kern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Спецкурсы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4400" kern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и исследовательская деятельность</a:t>
            </a:r>
            <a:endParaRPr lang="ru-RU" sz="44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85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304800"/>
            <a:ext cx="5850635" cy="430887"/>
          </a:xfrm>
        </p:spPr>
        <p:txBody>
          <a:bodyPr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Учебный план СОО</a:t>
            </a:r>
            <a:endParaRPr lang="ru-RU" sz="2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9694" t="18121" r="50234" b="41996"/>
          <a:stretch/>
        </p:blipFill>
        <p:spPr>
          <a:xfrm>
            <a:off x="152400" y="1447800"/>
            <a:ext cx="8710865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43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-152400"/>
            <a:ext cx="5638801" cy="1066800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факультативные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курсы по выбору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9702" t="61883" r="50746" b="5089"/>
          <a:stretch/>
        </p:blipFill>
        <p:spPr>
          <a:xfrm>
            <a:off x="18690" y="1675478"/>
            <a:ext cx="9049109" cy="425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56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0"/>
            <a:ext cx="9156700" cy="1430020"/>
            <a:chOff x="-6350" y="0"/>
            <a:chExt cx="9156700" cy="1430020"/>
          </a:xfrm>
        </p:grpSpPr>
        <p:sp>
          <p:nvSpPr>
            <p:cNvPr id="3" name="object 3"/>
            <p:cNvSpPr/>
            <p:nvPr/>
          </p:nvSpPr>
          <p:spPr>
            <a:xfrm>
              <a:off x="0" y="722376"/>
              <a:ext cx="9144000" cy="701040"/>
            </a:xfrm>
            <a:custGeom>
              <a:avLst/>
              <a:gdLst/>
              <a:ahLst/>
              <a:cxnLst/>
              <a:rect l="l" t="t" r="r" b="b"/>
              <a:pathLst>
                <a:path w="9144000" h="701040">
                  <a:moveTo>
                    <a:pt x="9144000" y="0"/>
                  </a:moveTo>
                  <a:lnTo>
                    <a:pt x="0" y="0"/>
                  </a:lnTo>
                  <a:lnTo>
                    <a:pt x="0" y="701039"/>
                  </a:lnTo>
                  <a:lnTo>
                    <a:pt x="9144000" y="701039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722376"/>
              <a:ext cx="9144000" cy="701040"/>
            </a:xfrm>
            <a:custGeom>
              <a:avLst/>
              <a:gdLst/>
              <a:ahLst/>
              <a:cxnLst/>
              <a:rect l="l" t="t" r="r" b="b"/>
              <a:pathLst>
                <a:path w="9144000" h="701040">
                  <a:moveTo>
                    <a:pt x="0" y="701039"/>
                  </a:moveTo>
                  <a:lnTo>
                    <a:pt x="9144000" y="701039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0103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755904" cy="758951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299205" y="26618"/>
            <a:ext cx="4532630" cy="634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  <a:tabLst>
                <a:tab pos="2592070" algn="l"/>
              </a:tabLst>
            </a:pPr>
            <a:r>
              <a:rPr spc="-5" dirty="0"/>
              <a:t>Профили</a:t>
            </a:r>
            <a:r>
              <a:rPr spc="35" dirty="0"/>
              <a:t> </a:t>
            </a:r>
            <a:r>
              <a:rPr spc="-20" dirty="0"/>
              <a:t>обучения	</a:t>
            </a:r>
            <a:r>
              <a:rPr spc="-10" dirty="0"/>
              <a:t>на</a:t>
            </a:r>
            <a:r>
              <a:rPr spc="-20" dirty="0"/>
              <a:t> </a:t>
            </a:r>
            <a:r>
              <a:rPr spc="-10" dirty="0"/>
              <a:t>уровне</a:t>
            </a:r>
            <a:r>
              <a:rPr spc="-5" dirty="0"/>
              <a:t> СОО</a:t>
            </a:r>
          </a:p>
          <a:p>
            <a:pPr marL="8890" algn="ctr">
              <a:lnSpc>
                <a:spcPct val="100000"/>
              </a:lnSpc>
            </a:pPr>
            <a:r>
              <a:rPr spc="-5" dirty="0" err="1"/>
              <a:t>на</a:t>
            </a:r>
            <a:r>
              <a:rPr dirty="0"/>
              <a:t> </a:t>
            </a:r>
            <a:r>
              <a:rPr spc="-10" dirty="0" smtClean="0"/>
              <a:t>202</a:t>
            </a:r>
            <a:r>
              <a:rPr lang="ru-RU" spc="-10" dirty="0" smtClean="0"/>
              <a:t>6</a:t>
            </a:r>
            <a:r>
              <a:rPr spc="-10" dirty="0" smtClean="0"/>
              <a:t>/202</a:t>
            </a:r>
            <a:r>
              <a:rPr lang="ru-RU" spc="-10" dirty="0" smtClean="0"/>
              <a:t>7</a:t>
            </a:r>
            <a:r>
              <a:rPr spc="20" dirty="0" smtClean="0"/>
              <a:t> </a:t>
            </a:r>
            <a:r>
              <a:rPr spc="-10" dirty="0"/>
              <a:t>учебный</a:t>
            </a:r>
            <a:r>
              <a:rPr spc="60" dirty="0"/>
              <a:t> </a:t>
            </a:r>
            <a:r>
              <a:rPr spc="-25" dirty="0"/>
              <a:t>год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76199" y="2206408"/>
            <a:ext cx="4605275" cy="4409540"/>
          </a:xfrm>
          <a:prstGeom prst="rect">
            <a:avLst/>
          </a:prstGeom>
          <a:ln w="12192">
            <a:solidFill>
              <a:srgbClr val="41709C"/>
            </a:solidFill>
          </a:ln>
        </p:spPr>
        <p:txBody>
          <a:bodyPr vert="horz" wrap="square" lIns="0" tIns="8255" rIns="0" bIns="0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(инженерный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 углубленным изучением математики и физики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УГЛУБЛЕННОЕ ИЗУЧЕНИЕ ПРЕДМЕТОВ: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Алгебра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начала математического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 ч.</a:t>
            </a:r>
            <a:endParaRPr lang="ru-RU" sz="16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Геометрия-3 ч.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Вероятность 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статистика-1ч.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Физика – 5 ч.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СПЕЦКУРСЫ: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вопросы информатики 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ИКТ-2 ч.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искусственного интеллекта -1ч. 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язык. Теория 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 -2ч.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Черчение -1ч.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endParaRPr sz="180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81474" y="2155591"/>
            <a:ext cx="4410964" cy="4478790"/>
          </a:xfrm>
          <a:prstGeom prst="rect">
            <a:avLst/>
          </a:prstGeom>
          <a:ln w="12192">
            <a:solidFill>
              <a:srgbClr val="41709C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R="66675" algn="just">
              <a:spcBef>
                <a:spcPts val="5"/>
              </a:spcBef>
              <a:spcAft>
                <a:spcPts val="800"/>
              </a:spcAft>
              <a:tabLst>
                <a:tab pos="709295" algn="l"/>
              </a:tabLs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Социально-экономический профиль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(с углубленным изучением математики </a:t>
            </a:r>
            <a:r>
              <a:rPr lang="ru-RU" sz="16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16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обществознания)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УГЛУБЛЕННОЕ ИЗУЧЕНИЕ ПРЕДМЕТОВ: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Алгебра и начала математического анализа - 4 ч.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Геометрия-3 ч.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Вероятность и статистика-1ч.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Обществознание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СПЕЦКУРСЫ: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язык. Теория и практика -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Психология-1ч.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финансовой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грамотности-1ч.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Право -1/2 ч.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6026" y="769146"/>
            <a:ext cx="2546985" cy="3625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ru-RU" sz="2200" b="1" spc="-15" dirty="0" smtClean="0">
                <a:solidFill>
                  <a:srgbClr val="C00000"/>
                </a:solidFill>
                <a:latin typeface="Calibri"/>
                <a:cs typeface="Calibri"/>
              </a:rPr>
              <a:t>МАОУ СОШ №4</a:t>
            </a:r>
            <a:endParaRPr sz="2200" dirty="0">
              <a:latin typeface="Calibri"/>
              <a:cs typeface="Calibri"/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956" y="769139"/>
            <a:ext cx="2057400" cy="137160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264" y="771029"/>
            <a:ext cx="2020825" cy="1347216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77" y="778250"/>
            <a:ext cx="1982201" cy="1321467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754" y="1040945"/>
            <a:ext cx="2386843" cy="89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76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735787" y="1660905"/>
            <a:ext cx="2120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600" b="1" spc="-862" baseline="-10416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2000" b="1" spc="-575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86426" y="1336612"/>
            <a:ext cx="7600373" cy="1715520"/>
          </a:xfrm>
          <a:custGeom>
            <a:avLst/>
            <a:gdLst/>
            <a:ahLst/>
            <a:cxnLst/>
            <a:rect l="l" t="t" r="r" b="b"/>
            <a:pathLst>
              <a:path w="7221220" h="972820">
                <a:moveTo>
                  <a:pt x="0" y="486155"/>
                </a:moveTo>
                <a:lnTo>
                  <a:pt x="2225" y="439338"/>
                </a:lnTo>
                <a:lnTo>
                  <a:pt x="8766" y="393780"/>
                </a:lnTo>
                <a:lnTo>
                  <a:pt x="19418" y="349683"/>
                </a:lnTo>
                <a:lnTo>
                  <a:pt x="33978" y="307253"/>
                </a:lnTo>
                <a:lnTo>
                  <a:pt x="52242" y="266692"/>
                </a:lnTo>
                <a:lnTo>
                  <a:pt x="74006" y="228206"/>
                </a:lnTo>
                <a:lnTo>
                  <a:pt x="99067" y="191996"/>
                </a:lnTo>
                <a:lnTo>
                  <a:pt x="127221" y="158268"/>
                </a:lnTo>
                <a:lnTo>
                  <a:pt x="158263" y="127225"/>
                </a:lnTo>
                <a:lnTo>
                  <a:pt x="191991" y="99071"/>
                </a:lnTo>
                <a:lnTo>
                  <a:pt x="228200" y="74010"/>
                </a:lnTo>
                <a:lnTo>
                  <a:pt x="266687" y="52245"/>
                </a:lnTo>
                <a:lnTo>
                  <a:pt x="307248" y="33980"/>
                </a:lnTo>
                <a:lnTo>
                  <a:pt x="349679" y="19419"/>
                </a:lnTo>
                <a:lnTo>
                  <a:pt x="393776" y="8766"/>
                </a:lnTo>
                <a:lnTo>
                  <a:pt x="439336" y="2225"/>
                </a:lnTo>
                <a:lnTo>
                  <a:pt x="486156" y="0"/>
                </a:lnTo>
                <a:lnTo>
                  <a:pt x="6734556" y="0"/>
                </a:lnTo>
                <a:lnTo>
                  <a:pt x="6781373" y="2225"/>
                </a:lnTo>
                <a:lnTo>
                  <a:pt x="6826931" y="8766"/>
                </a:lnTo>
                <a:lnTo>
                  <a:pt x="6871028" y="19419"/>
                </a:lnTo>
                <a:lnTo>
                  <a:pt x="6913458" y="33980"/>
                </a:lnTo>
                <a:lnTo>
                  <a:pt x="6954019" y="52245"/>
                </a:lnTo>
                <a:lnTo>
                  <a:pt x="6992505" y="74010"/>
                </a:lnTo>
                <a:lnTo>
                  <a:pt x="7028715" y="99071"/>
                </a:lnTo>
                <a:lnTo>
                  <a:pt x="7062443" y="127225"/>
                </a:lnTo>
                <a:lnTo>
                  <a:pt x="7093486" y="158268"/>
                </a:lnTo>
                <a:lnTo>
                  <a:pt x="7121640" y="191996"/>
                </a:lnTo>
                <a:lnTo>
                  <a:pt x="7146701" y="228206"/>
                </a:lnTo>
                <a:lnTo>
                  <a:pt x="7168466" y="266692"/>
                </a:lnTo>
                <a:lnTo>
                  <a:pt x="7186731" y="307253"/>
                </a:lnTo>
                <a:lnTo>
                  <a:pt x="7201292" y="349683"/>
                </a:lnTo>
                <a:lnTo>
                  <a:pt x="7211945" y="393780"/>
                </a:lnTo>
                <a:lnTo>
                  <a:pt x="7218486" y="439338"/>
                </a:lnTo>
                <a:lnTo>
                  <a:pt x="7220712" y="486155"/>
                </a:lnTo>
                <a:lnTo>
                  <a:pt x="7218486" y="532973"/>
                </a:lnTo>
                <a:lnTo>
                  <a:pt x="7211945" y="578531"/>
                </a:lnTo>
                <a:lnTo>
                  <a:pt x="7201292" y="622628"/>
                </a:lnTo>
                <a:lnTo>
                  <a:pt x="7186731" y="665058"/>
                </a:lnTo>
                <a:lnTo>
                  <a:pt x="7168466" y="705619"/>
                </a:lnTo>
                <a:lnTo>
                  <a:pt x="7146701" y="744105"/>
                </a:lnTo>
                <a:lnTo>
                  <a:pt x="7121640" y="780315"/>
                </a:lnTo>
                <a:lnTo>
                  <a:pt x="7093486" y="814043"/>
                </a:lnTo>
                <a:lnTo>
                  <a:pt x="7062443" y="845086"/>
                </a:lnTo>
                <a:lnTo>
                  <a:pt x="7028715" y="873240"/>
                </a:lnTo>
                <a:lnTo>
                  <a:pt x="6992505" y="898301"/>
                </a:lnTo>
                <a:lnTo>
                  <a:pt x="6954019" y="920066"/>
                </a:lnTo>
                <a:lnTo>
                  <a:pt x="6913458" y="938331"/>
                </a:lnTo>
                <a:lnTo>
                  <a:pt x="6871028" y="952892"/>
                </a:lnTo>
                <a:lnTo>
                  <a:pt x="6826931" y="963545"/>
                </a:lnTo>
                <a:lnTo>
                  <a:pt x="6781373" y="970086"/>
                </a:lnTo>
                <a:lnTo>
                  <a:pt x="6734556" y="972312"/>
                </a:lnTo>
                <a:lnTo>
                  <a:pt x="486156" y="972312"/>
                </a:lnTo>
                <a:lnTo>
                  <a:pt x="439336" y="970086"/>
                </a:lnTo>
                <a:lnTo>
                  <a:pt x="393776" y="963545"/>
                </a:lnTo>
                <a:lnTo>
                  <a:pt x="349679" y="952892"/>
                </a:lnTo>
                <a:lnTo>
                  <a:pt x="307248" y="938331"/>
                </a:lnTo>
                <a:lnTo>
                  <a:pt x="266687" y="920066"/>
                </a:lnTo>
                <a:lnTo>
                  <a:pt x="228200" y="898301"/>
                </a:lnTo>
                <a:lnTo>
                  <a:pt x="191991" y="873240"/>
                </a:lnTo>
                <a:lnTo>
                  <a:pt x="158263" y="845086"/>
                </a:lnTo>
                <a:lnTo>
                  <a:pt x="127221" y="814043"/>
                </a:lnTo>
                <a:lnTo>
                  <a:pt x="99067" y="780315"/>
                </a:lnTo>
                <a:lnTo>
                  <a:pt x="74006" y="744105"/>
                </a:lnTo>
                <a:lnTo>
                  <a:pt x="52242" y="705619"/>
                </a:lnTo>
                <a:lnTo>
                  <a:pt x="33978" y="665058"/>
                </a:lnTo>
                <a:lnTo>
                  <a:pt x="19418" y="622628"/>
                </a:lnTo>
                <a:lnTo>
                  <a:pt x="8766" y="578531"/>
                </a:lnTo>
                <a:lnTo>
                  <a:pt x="2225" y="532973"/>
                </a:lnTo>
                <a:lnTo>
                  <a:pt x="0" y="486155"/>
                </a:lnTo>
                <a:close/>
              </a:path>
            </a:pathLst>
          </a:custGeom>
          <a:ln w="27432">
            <a:solidFill>
              <a:srgbClr val="B1B1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528266" y="1478894"/>
            <a:ext cx="6911620" cy="130612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 документов в 10 класс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будет осуществляться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6,7 июля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10.00 до 12.00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36396" y="3392296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35787" y="1931409"/>
            <a:ext cx="478367" cy="501276"/>
            <a:chOff x="615695" y="3267455"/>
            <a:chExt cx="363220" cy="45847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5695" y="3267455"/>
              <a:ext cx="362712" cy="45793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5442" y="3270447"/>
              <a:ext cx="225738" cy="263430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824382" y="1842135"/>
            <a:ext cx="45719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060609" y="3722382"/>
            <a:ext cx="7626189" cy="2373618"/>
          </a:xfrm>
          <a:custGeom>
            <a:avLst/>
            <a:gdLst/>
            <a:ahLst/>
            <a:cxnLst/>
            <a:rect l="l" t="t" r="r" b="b"/>
            <a:pathLst>
              <a:path w="7184390" h="1003300">
                <a:moveTo>
                  <a:pt x="0" y="501395"/>
                </a:moveTo>
                <a:lnTo>
                  <a:pt x="2295" y="453116"/>
                </a:lnTo>
                <a:lnTo>
                  <a:pt x="9041" y="406133"/>
                </a:lnTo>
                <a:lnTo>
                  <a:pt x="20027" y="360657"/>
                </a:lnTo>
                <a:lnTo>
                  <a:pt x="35043" y="316899"/>
                </a:lnTo>
                <a:lnTo>
                  <a:pt x="53879" y="275068"/>
                </a:lnTo>
                <a:lnTo>
                  <a:pt x="76326" y="235375"/>
                </a:lnTo>
                <a:lnTo>
                  <a:pt x="102172" y="198030"/>
                </a:lnTo>
                <a:lnTo>
                  <a:pt x="131208" y="163243"/>
                </a:lnTo>
                <a:lnTo>
                  <a:pt x="163223" y="131225"/>
                </a:lnTo>
                <a:lnTo>
                  <a:pt x="198008" y="102187"/>
                </a:lnTo>
                <a:lnTo>
                  <a:pt x="235352" y="76338"/>
                </a:lnTo>
                <a:lnTo>
                  <a:pt x="275045" y="53889"/>
                </a:lnTo>
                <a:lnTo>
                  <a:pt x="316878" y="35049"/>
                </a:lnTo>
                <a:lnTo>
                  <a:pt x="360639" y="20030"/>
                </a:lnTo>
                <a:lnTo>
                  <a:pt x="406119" y="9042"/>
                </a:lnTo>
                <a:lnTo>
                  <a:pt x="453108" y="2295"/>
                </a:lnTo>
                <a:lnTo>
                  <a:pt x="501395" y="0"/>
                </a:lnTo>
                <a:lnTo>
                  <a:pt x="6682740" y="0"/>
                </a:lnTo>
                <a:lnTo>
                  <a:pt x="6731019" y="2295"/>
                </a:lnTo>
                <a:lnTo>
                  <a:pt x="6778002" y="9042"/>
                </a:lnTo>
                <a:lnTo>
                  <a:pt x="6823478" y="20030"/>
                </a:lnTo>
                <a:lnTo>
                  <a:pt x="6867236" y="35049"/>
                </a:lnTo>
                <a:lnTo>
                  <a:pt x="6909067" y="53889"/>
                </a:lnTo>
                <a:lnTo>
                  <a:pt x="6948760" y="76338"/>
                </a:lnTo>
                <a:lnTo>
                  <a:pt x="6986105" y="102187"/>
                </a:lnTo>
                <a:lnTo>
                  <a:pt x="7020892" y="131225"/>
                </a:lnTo>
                <a:lnTo>
                  <a:pt x="7052910" y="163243"/>
                </a:lnTo>
                <a:lnTo>
                  <a:pt x="7081948" y="198030"/>
                </a:lnTo>
                <a:lnTo>
                  <a:pt x="7107797" y="235375"/>
                </a:lnTo>
                <a:lnTo>
                  <a:pt x="7130246" y="275068"/>
                </a:lnTo>
                <a:lnTo>
                  <a:pt x="7149086" y="316899"/>
                </a:lnTo>
                <a:lnTo>
                  <a:pt x="7164105" y="360657"/>
                </a:lnTo>
                <a:lnTo>
                  <a:pt x="7175093" y="406133"/>
                </a:lnTo>
                <a:lnTo>
                  <a:pt x="7181840" y="453116"/>
                </a:lnTo>
                <a:lnTo>
                  <a:pt x="7184135" y="501395"/>
                </a:lnTo>
                <a:lnTo>
                  <a:pt x="7181840" y="549675"/>
                </a:lnTo>
                <a:lnTo>
                  <a:pt x="7175093" y="596658"/>
                </a:lnTo>
                <a:lnTo>
                  <a:pt x="7164105" y="642134"/>
                </a:lnTo>
                <a:lnTo>
                  <a:pt x="7149086" y="685892"/>
                </a:lnTo>
                <a:lnTo>
                  <a:pt x="7130246" y="727723"/>
                </a:lnTo>
                <a:lnTo>
                  <a:pt x="7107797" y="767416"/>
                </a:lnTo>
                <a:lnTo>
                  <a:pt x="7081948" y="804761"/>
                </a:lnTo>
                <a:lnTo>
                  <a:pt x="7052910" y="839548"/>
                </a:lnTo>
                <a:lnTo>
                  <a:pt x="7020892" y="871566"/>
                </a:lnTo>
                <a:lnTo>
                  <a:pt x="6986105" y="900604"/>
                </a:lnTo>
                <a:lnTo>
                  <a:pt x="6948760" y="926453"/>
                </a:lnTo>
                <a:lnTo>
                  <a:pt x="6909067" y="948902"/>
                </a:lnTo>
                <a:lnTo>
                  <a:pt x="6867236" y="967742"/>
                </a:lnTo>
                <a:lnTo>
                  <a:pt x="6823478" y="982761"/>
                </a:lnTo>
                <a:lnTo>
                  <a:pt x="6778002" y="993749"/>
                </a:lnTo>
                <a:lnTo>
                  <a:pt x="6731019" y="1000496"/>
                </a:lnTo>
                <a:lnTo>
                  <a:pt x="6682740" y="1002791"/>
                </a:lnTo>
                <a:lnTo>
                  <a:pt x="501395" y="1002791"/>
                </a:lnTo>
                <a:lnTo>
                  <a:pt x="453108" y="1000496"/>
                </a:lnTo>
                <a:lnTo>
                  <a:pt x="406119" y="993749"/>
                </a:lnTo>
                <a:lnTo>
                  <a:pt x="360639" y="982761"/>
                </a:lnTo>
                <a:lnTo>
                  <a:pt x="316878" y="967742"/>
                </a:lnTo>
                <a:lnTo>
                  <a:pt x="275045" y="948902"/>
                </a:lnTo>
                <a:lnTo>
                  <a:pt x="235352" y="926453"/>
                </a:lnTo>
                <a:lnTo>
                  <a:pt x="198008" y="900604"/>
                </a:lnTo>
                <a:lnTo>
                  <a:pt x="163223" y="871566"/>
                </a:lnTo>
                <a:lnTo>
                  <a:pt x="131208" y="839548"/>
                </a:lnTo>
                <a:lnTo>
                  <a:pt x="102172" y="804761"/>
                </a:lnTo>
                <a:lnTo>
                  <a:pt x="76326" y="767416"/>
                </a:lnTo>
                <a:lnTo>
                  <a:pt x="53879" y="727723"/>
                </a:lnTo>
                <a:lnTo>
                  <a:pt x="35043" y="685892"/>
                </a:lnTo>
                <a:lnTo>
                  <a:pt x="20027" y="642134"/>
                </a:lnTo>
                <a:lnTo>
                  <a:pt x="9041" y="596658"/>
                </a:lnTo>
                <a:lnTo>
                  <a:pt x="2295" y="549675"/>
                </a:lnTo>
                <a:lnTo>
                  <a:pt x="0" y="501395"/>
                </a:lnTo>
                <a:close/>
              </a:path>
            </a:pathLst>
          </a:custGeom>
          <a:ln w="27432">
            <a:solidFill>
              <a:srgbClr val="B1B1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737411" y="4637624"/>
            <a:ext cx="474450" cy="543134"/>
            <a:chOff x="633983" y="4529328"/>
            <a:chExt cx="363220" cy="461009"/>
          </a:xfrm>
        </p:grpSpPr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3983" y="4529328"/>
              <a:ext cx="362712" cy="46044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3730" y="4532319"/>
              <a:ext cx="225738" cy="263430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747776" y="4575505"/>
            <a:ext cx="1397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-6095" y="0"/>
            <a:ext cx="9156700" cy="1286510"/>
            <a:chOff x="-6095" y="0"/>
            <a:chExt cx="9156700" cy="1286510"/>
          </a:xfrm>
        </p:grpSpPr>
        <p:sp>
          <p:nvSpPr>
            <p:cNvPr id="22" name="object 22"/>
            <p:cNvSpPr/>
            <p:nvPr/>
          </p:nvSpPr>
          <p:spPr>
            <a:xfrm>
              <a:off x="0" y="758951"/>
              <a:ext cx="9144000" cy="521334"/>
            </a:xfrm>
            <a:custGeom>
              <a:avLst/>
              <a:gdLst/>
              <a:ahLst/>
              <a:cxnLst/>
              <a:rect l="l" t="t" r="r" b="b"/>
              <a:pathLst>
                <a:path w="9144000" h="521334">
                  <a:moveTo>
                    <a:pt x="9144000" y="0"/>
                  </a:moveTo>
                  <a:lnTo>
                    <a:pt x="0" y="0"/>
                  </a:lnTo>
                  <a:lnTo>
                    <a:pt x="0" y="521208"/>
                  </a:lnTo>
                  <a:lnTo>
                    <a:pt x="9144000" y="521208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0" y="758951"/>
              <a:ext cx="9144000" cy="521334"/>
            </a:xfrm>
            <a:custGeom>
              <a:avLst/>
              <a:gdLst/>
              <a:ahLst/>
              <a:cxnLst/>
              <a:rect l="l" t="t" r="r" b="b"/>
              <a:pathLst>
                <a:path w="9144000" h="521334">
                  <a:moveTo>
                    <a:pt x="0" y="521208"/>
                  </a:moveTo>
                  <a:lnTo>
                    <a:pt x="9144000" y="521208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521208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755904" cy="758951"/>
            </a:xfrm>
            <a:prstGeom prst="rect">
              <a:avLst/>
            </a:prstGeom>
          </p:spPr>
        </p:pic>
      </p:grpSp>
      <p:sp>
        <p:nvSpPr>
          <p:cNvPr id="27" name="Прямоугольник 26"/>
          <p:cNvSpPr/>
          <p:nvPr/>
        </p:nvSpPr>
        <p:spPr>
          <a:xfrm>
            <a:off x="1397442" y="3722382"/>
            <a:ext cx="645115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себе иметь: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Аттестат об основном общем образовании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Копию паспорта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Копию СНИЛС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Копию медицинского полиса</a:t>
            </a:r>
          </a:p>
        </p:txBody>
      </p:sp>
    </p:spTree>
    <p:extLst>
      <p:ext uri="{BB962C8B-B14F-4D97-AF65-F5344CB8AC3E}">
        <p14:creationId xmlns:p14="http://schemas.microsoft.com/office/powerpoint/2010/main" val="135276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971</TotalTime>
  <Words>930</Words>
  <Application>Microsoft Office PowerPoint</Application>
  <PresentationFormat>Экран (4:3)</PresentationFormat>
  <Paragraphs>269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Microsoft Sans Serif</vt:lpstr>
      <vt:lpstr>Times New Roman</vt:lpstr>
      <vt:lpstr>Wingdings</vt:lpstr>
      <vt:lpstr>Office Theme</vt:lpstr>
      <vt:lpstr>Презентация PowerPoint</vt:lpstr>
      <vt:lpstr>Проблема самоопределения есть, прежде всего,  проблема определения своего</vt:lpstr>
      <vt:lpstr>Профильный принцип образования  закреплен обновленным</vt:lpstr>
      <vt:lpstr>Профильное обучение в школе</vt:lpstr>
      <vt:lpstr>ФОП СОО включает 19 вариантов  федерального учебного плана</vt:lpstr>
      <vt:lpstr>Профили обучения</vt:lpstr>
      <vt:lpstr>Профили обучения</vt:lpstr>
      <vt:lpstr>Профили обучения</vt:lpstr>
      <vt:lpstr>Выбор обучающимися 11-ых классов предметов для сдачи ЕГЭ  </vt:lpstr>
      <vt:lpstr>Сравнительная таблица результатов ЕГЭ  выпускников МАОУ СОШ №4, города Алапаевск, Свердловской области </vt:lpstr>
      <vt:lpstr>Структура учебного плана</vt:lpstr>
      <vt:lpstr>Учебный план СОО</vt:lpstr>
      <vt:lpstr> Учебные и факультативные  курсы по выбору</vt:lpstr>
      <vt:lpstr>Профили обучения на уровне СОО на 2026/2027 учебный год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HP</cp:lastModifiedBy>
  <cp:revision>44</cp:revision>
  <dcterms:created xsi:type="dcterms:W3CDTF">2023-06-27T05:47:05Z</dcterms:created>
  <dcterms:modified xsi:type="dcterms:W3CDTF">2026-06-24T05:14:16Z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2023-03-09T00:00:00Z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2023-06-27T00:00:00Z</vt:filetime>
  </property>
</Properties>
</file>